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4" r:id="rId3"/>
    <p:sldId id="330" r:id="rId4"/>
    <p:sldId id="333" r:id="rId5"/>
    <p:sldId id="334" r:id="rId6"/>
    <p:sldId id="345" r:id="rId7"/>
    <p:sldId id="346" r:id="rId8"/>
    <p:sldId id="258" r:id="rId9"/>
    <p:sldId id="339" r:id="rId10"/>
    <p:sldId id="340" r:id="rId11"/>
    <p:sldId id="341" r:id="rId12"/>
    <p:sldId id="342" r:id="rId13"/>
    <p:sldId id="347" r:id="rId14"/>
    <p:sldId id="338" r:id="rId15"/>
    <p:sldId id="348" r:id="rId16"/>
    <p:sldId id="351" r:id="rId17"/>
    <p:sldId id="350" r:id="rId18"/>
    <p:sldId id="343" r:id="rId19"/>
    <p:sldId id="349" r:id="rId20"/>
    <p:sldId id="352" r:id="rId21"/>
    <p:sldId id="332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30D"/>
    <a:srgbClr val="E14F15"/>
    <a:srgbClr val="DEBE9A"/>
    <a:srgbClr val="F3D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cGV\Dropbox\Acatl&#225;n\Eventos%20Acad&#233;micos\2015\Clausura%20Plataformas%20Libres\Ye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cGV\Dropbox\Acatl&#225;n\Eventos%20Acad&#233;micos\2015\Clausura%20Plataformas%20Libres\Subject%20are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cGV\Dropbox\Acatl&#225;n\Eventos%20Acad&#233;micos\2015\Clausura%20Plataformas%20Libres\Source%20tit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cGV\Dropbox\Acatl&#225;n\Eventos%20Acad&#233;micos\2015\Clausura%20Plataformas%20Libres\Count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cGV\Dropbox\Acatl&#225;n\Eventos%20Acad&#233;micos\2015\Clausura%20Plataformas%20Libres\Affili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cGV\Dropbox\Acatl&#225;n\Eventos%20Acad&#233;micos\2015\Clausura%20Plataformas%20Libres\Auth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solidFill>
                <a:schemeClr val="accent6"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8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Pt>
            <c:idx val="0"/>
            <c:marker>
              <c:symbol val="circle"/>
              <c:size val="8"/>
              <c:spPr>
                <a:gradFill rotWithShape="1">
                  <a:gsLst>
                    <a:gs pos="0">
                      <a:schemeClr val="accent6">
                        <a:tint val="50000"/>
                        <a:satMod val="30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6">
                      <a:shade val="95000"/>
                    </a:schemeClr>
                  </a:solidFill>
                  <a:rou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</c:marker>
            <c:bubble3D val="0"/>
            <c:spPr>
              <a:ln w="25400" cap="flat" cmpd="sng" algn="ctr">
                <a:solidFill>
                  <a:schemeClr val="accent6">
                    <a:alpha val="70000"/>
                  </a:schemeClr>
                </a:solidFill>
                <a:prstDash val="sysDot"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xVal>
            <c:numRef>
              <c:f>'Scopus_exported_refine_values ('!$A$9:$A$19</c:f>
              <c:numCache>
                <c:formatCode>General</c:formatCode>
                <c:ptCount val="11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  <c:pt idx="5">
                  <c:v>2009</c:v>
                </c:pt>
                <c:pt idx="6">
                  <c:v>2008</c:v>
                </c:pt>
                <c:pt idx="7">
                  <c:v>2007</c:v>
                </c:pt>
                <c:pt idx="8">
                  <c:v>2006</c:v>
                </c:pt>
                <c:pt idx="9">
                  <c:v>2005</c:v>
                </c:pt>
                <c:pt idx="10">
                  <c:v>2004</c:v>
                </c:pt>
              </c:numCache>
            </c:numRef>
          </c:xVal>
          <c:yVal>
            <c:numRef>
              <c:f>'Scopus_exported_refine_values ('!$B$9:$B$19</c:f>
              <c:numCache>
                <c:formatCode>General</c:formatCode>
                <c:ptCount val="11"/>
                <c:pt idx="0">
                  <c:v>108</c:v>
                </c:pt>
                <c:pt idx="1">
                  <c:v>267</c:v>
                </c:pt>
                <c:pt idx="2">
                  <c:v>275</c:v>
                </c:pt>
                <c:pt idx="3">
                  <c:v>287</c:v>
                </c:pt>
                <c:pt idx="4">
                  <c:v>240</c:v>
                </c:pt>
                <c:pt idx="5">
                  <c:v>166</c:v>
                </c:pt>
                <c:pt idx="6">
                  <c:v>128</c:v>
                </c:pt>
                <c:pt idx="7">
                  <c:v>79</c:v>
                </c:pt>
                <c:pt idx="8">
                  <c:v>30</c:v>
                </c:pt>
                <c:pt idx="9">
                  <c:v>16</c:v>
                </c:pt>
                <c:pt idx="1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278560"/>
        <c:axId val="322279344"/>
      </c:scatterChart>
      <c:valAx>
        <c:axId val="322278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MX"/>
          </a:p>
        </c:txPr>
        <c:crossAx val="322279344"/>
        <c:crosses val="autoZero"/>
        <c:crossBetween val="midCat"/>
      </c:valAx>
      <c:valAx>
        <c:axId val="32227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MX"/>
          </a:p>
        </c:txPr>
        <c:crossAx val="32227856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600">
          <a:latin typeface="Candara" panose="020E0502030303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Scopus_exported_refine_values!$A$10:$A$19</c:f>
              <c:strCache>
                <c:ptCount val="10"/>
                <c:pt idx="0">
                  <c:v>Computer Science</c:v>
                </c:pt>
                <c:pt idx="1">
                  <c:v>Social Sciences</c:v>
                </c:pt>
                <c:pt idx="2">
                  <c:v>Engineering</c:v>
                </c:pt>
                <c:pt idx="3">
                  <c:v>Mathematics</c:v>
                </c:pt>
                <c:pt idx="4">
                  <c:v>Business, Management and Accounting</c:v>
                </c:pt>
                <c:pt idx="5">
                  <c:v>Medicine</c:v>
                </c:pt>
                <c:pt idx="6">
                  <c:v>Decision Sciences</c:v>
                </c:pt>
                <c:pt idx="7">
                  <c:v>Arts and Humanities</c:v>
                </c:pt>
                <c:pt idx="8">
                  <c:v>Psychology</c:v>
                </c:pt>
                <c:pt idx="9">
                  <c:v>Agricultural and Biological Sciences</c:v>
                </c:pt>
              </c:strCache>
            </c:strRef>
          </c:cat>
          <c:val>
            <c:numRef>
              <c:f>Scopus_exported_refine_values!$B$10:$B$19</c:f>
              <c:numCache>
                <c:formatCode>General</c:formatCode>
                <c:ptCount val="10"/>
                <c:pt idx="0">
                  <c:v>974</c:v>
                </c:pt>
                <c:pt idx="1">
                  <c:v>790</c:v>
                </c:pt>
                <c:pt idx="2">
                  <c:v>313</c:v>
                </c:pt>
                <c:pt idx="3">
                  <c:v>118</c:v>
                </c:pt>
                <c:pt idx="4">
                  <c:v>66</c:v>
                </c:pt>
                <c:pt idx="5">
                  <c:v>59</c:v>
                </c:pt>
                <c:pt idx="6">
                  <c:v>47</c:v>
                </c:pt>
                <c:pt idx="7">
                  <c:v>31</c:v>
                </c:pt>
                <c:pt idx="8">
                  <c:v>30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Candara" panose="020E0502030303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'Scopus_exported_refine_values ('!$A$9:$A$18</c:f>
              <c:strCache>
                <c:ptCount val="10"/>
                <c:pt idx="0">
                  <c:v>Lecture Notes in Computer Science Including Subseries Lecture Notes in Artificial Intelligence and Lecture Notes in Bioinformatics</c:v>
                </c:pt>
                <c:pt idx="1">
                  <c:v>Communications in Computer and Information Science</c:v>
                </c:pt>
                <c:pt idx="2">
                  <c:v>Proceedings Frontiers in Education Conference Fie</c:v>
                </c:pt>
                <c:pt idx="3">
                  <c:v>Computers and Education</c:v>
                </c:pt>
                <c:pt idx="4">
                  <c:v>Ceur Workshop Proceedings</c:v>
                </c:pt>
                <c:pt idx="5">
                  <c:v>ACM International Conference Proceeding Series</c:v>
                </c:pt>
                <c:pt idx="6">
                  <c:v>Procedia Social and Behavioral Sciences</c:v>
                </c:pt>
                <c:pt idx="7">
                  <c:v>ASEE Annual Conference and Exposition Conference Proceedings</c:v>
                </c:pt>
                <c:pt idx="8">
                  <c:v>IEEE Global Engineering Education Conference Educon</c:v>
                </c:pt>
                <c:pt idx="9">
                  <c:v>International Journal of Emerging Technologies in Learning</c:v>
                </c:pt>
              </c:strCache>
            </c:strRef>
          </c:cat>
          <c:val>
            <c:numRef>
              <c:f>'Scopus_exported_refine_values ('!$B$9:$B$18</c:f>
              <c:numCache>
                <c:formatCode>General</c:formatCode>
                <c:ptCount val="10"/>
                <c:pt idx="0">
                  <c:v>64</c:v>
                </c:pt>
                <c:pt idx="1">
                  <c:v>32</c:v>
                </c:pt>
                <c:pt idx="2">
                  <c:v>31</c:v>
                </c:pt>
                <c:pt idx="3">
                  <c:v>27</c:v>
                </c:pt>
                <c:pt idx="4">
                  <c:v>24</c:v>
                </c:pt>
                <c:pt idx="5">
                  <c:v>20</c:v>
                </c:pt>
                <c:pt idx="6">
                  <c:v>18</c:v>
                </c:pt>
                <c:pt idx="7">
                  <c:v>16</c:v>
                </c:pt>
                <c:pt idx="8">
                  <c:v>15</c:v>
                </c:pt>
                <c:pt idx="9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6907824"/>
        <c:axId val="266909000"/>
      </c:barChart>
      <c:catAx>
        <c:axId val="26690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MX"/>
          </a:p>
        </c:txPr>
        <c:crossAx val="266909000"/>
        <c:crosses val="autoZero"/>
        <c:auto val="1"/>
        <c:lblAlgn val="ctr"/>
        <c:lblOffset val="100"/>
        <c:noMultiLvlLbl val="0"/>
      </c:catAx>
      <c:valAx>
        <c:axId val="2669090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MX"/>
          </a:p>
        </c:txPr>
        <c:crossAx val="26690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ndara" panose="020E050203030302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'Scopus_exported_refine_values ('!$A$9:$A$19</c:f>
              <c:strCache>
                <c:ptCount val="11"/>
                <c:pt idx="0">
                  <c:v>Spain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Italy</c:v>
                </c:pt>
                <c:pt idx="4">
                  <c:v>Brazil</c:v>
                </c:pt>
                <c:pt idx="5">
                  <c:v>China</c:v>
                </c:pt>
                <c:pt idx="6">
                  <c:v>Portugal</c:v>
                </c:pt>
                <c:pt idx="7">
                  <c:v>Germany</c:v>
                </c:pt>
                <c:pt idx="8">
                  <c:v>Japan</c:v>
                </c:pt>
                <c:pt idx="9">
                  <c:v>Greece</c:v>
                </c:pt>
                <c:pt idx="10">
                  <c:v>Australia</c:v>
                </c:pt>
              </c:strCache>
            </c:strRef>
          </c:cat>
          <c:val>
            <c:numRef>
              <c:f>'Scopus_exported_refine_values ('!$B$9:$B$19</c:f>
              <c:numCache>
                <c:formatCode>General</c:formatCode>
                <c:ptCount val="11"/>
                <c:pt idx="0">
                  <c:v>280</c:v>
                </c:pt>
                <c:pt idx="1">
                  <c:v>106</c:v>
                </c:pt>
                <c:pt idx="2">
                  <c:v>71</c:v>
                </c:pt>
                <c:pt idx="3">
                  <c:v>68</c:v>
                </c:pt>
                <c:pt idx="4">
                  <c:v>67</c:v>
                </c:pt>
                <c:pt idx="5">
                  <c:v>67</c:v>
                </c:pt>
                <c:pt idx="6">
                  <c:v>64</c:v>
                </c:pt>
                <c:pt idx="7">
                  <c:v>54</c:v>
                </c:pt>
                <c:pt idx="8">
                  <c:v>51</c:v>
                </c:pt>
                <c:pt idx="9">
                  <c:v>47</c:v>
                </c:pt>
                <c:pt idx="10">
                  <c:v>44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66909392"/>
        <c:axId val="266906256"/>
      </c:barChart>
      <c:catAx>
        <c:axId val="26690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pPr>
            <a:endParaRPr lang="es-MX"/>
          </a:p>
        </c:txPr>
        <c:crossAx val="266906256"/>
        <c:crosses val="autoZero"/>
        <c:auto val="1"/>
        <c:lblAlgn val="ctr"/>
        <c:lblOffset val="100"/>
        <c:noMultiLvlLbl val="0"/>
      </c:catAx>
      <c:valAx>
        <c:axId val="266906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690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Candara" panose="020E0502030303020204" pitchFamily="34" charset="0"/>
        </a:defRPr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Affiliation!$A$9:$A$18</c:f>
              <c:strCache>
                <c:ptCount val="10"/>
                <c:pt idx="0">
                  <c:v>Universidad de Salamanca</c:v>
                </c:pt>
                <c:pt idx="1">
                  <c:v>Universitat Politecnica de Catalunya</c:v>
                </c:pt>
                <c:pt idx="2">
                  <c:v>Universidad Nacional de Educacion a Distancia</c:v>
                </c:pt>
                <c:pt idx="3">
                  <c:v>University of Belgrade</c:v>
                </c:pt>
                <c:pt idx="4">
                  <c:v>Universidad de Cordoba</c:v>
                </c:pt>
                <c:pt idx="5">
                  <c:v>Universidade do Porto</c:v>
                </c:pt>
                <c:pt idx="6">
                  <c:v>Universidade de Sao Paulo</c:v>
                </c:pt>
                <c:pt idx="7">
                  <c:v>Universidad Politecnica de Madrid</c:v>
                </c:pt>
                <c:pt idx="8">
                  <c:v>Universidad Carlos III de Madrid</c:v>
                </c:pt>
                <c:pt idx="9">
                  <c:v>Universidad de Vigo</c:v>
                </c:pt>
              </c:strCache>
            </c:strRef>
          </c:cat>
          <c:val>
            <c:numRef>
              <c:f>Affiliation!$B$9:$B$18</c:f>
              <c:numCache>
                <c:formatCode>General</c:formatCode>
                <c:ptCount val="10"/>
                <c:pt idx="0">
                  <c:v>34</c:v>
                </c:pt>
                <c:pt idx="1">
                  <c:v>26</c:v>
                </c:pt>
                <c:pt idx="2">
                  <c:v>21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  <c:pt idx="7">
                  <c:v>14</c:v>
                </c:pt>
                <c:pt idx="8">
                  <c:v>13</c:v>
                </c:pt>
                <c:pt idx="9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266910176"/>
        <c:axId val="266905080"/>
      </c:barChart>
      <c:catAx>
        <c:axId val="266910176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MX"/>
          </a:p>
        </c:txPr>
        <c:crossAx val="266905080"/>
        <c:crosses val="autoZero"/>
        <c:auto val="1"/>
        <c:lblAlgn val="ctr"/>
        <c:lblOffset val="100"/>
        <c:noMultiLvlLbl val="0"/>
      </c:catAx>
      <c:valAx>
        <c:axId val="2669050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MX"/>
          </a:p>
        </c:txPr>
        <c:crossAx val="2669101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Candara" panose="020E0502030303020204" pitchFamily="34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'Scopus_exported_refine_values ('!$A$9:$A$19</c:f>
              <c:strCache>
                <c:ptCount val="11"/>
                <c:pt idx="0">
                  <c:v>Conde, M.A.</c:v>
                </c:pt>
                <c:pt idx="1">
                  <c:v>Ventura, S.</c:v>
                </c:pt>
                <c:pt idx="2">
                  <c:v>Romero, C.</c:v>
                </c:pt>
                <c:pt idx="3">
                  <c:v>Garcia-Penalvo, F.J.</c:v>
                </c:pt>
                <c:pt idx="4">
                  <c:v>Despotovic-Zrakic, M.</c:v>
                </c:pt>
                <c:pt idx="5">
                  <c:v>Forment, M.A.</c:v>
                </c:pt>
                <c:pt idx="6">
                  <c:v>Castro, M.</c:v>
                </c:pt>
                <c:pt idx="7">
                  <c:v>Casany, M.J.</c:v>
                </c:pt>
                <c:pt idx="8">
                  <c:v>Alier, M.</c:v>
                </c:pt>
                <c:pt idx="9">
                  <c:v>Piguillem, J.</c:v>
                </c:pt>
                <c:pt idx="10">
                  <c:v>Ivanovic, M.</c:v>
                </c:pt>
              </c:strCache>
            </c:strRef>
          </c:cat>
          <c:val>
            <c:numRef>
              <c:f>'Scopus_exported_refine_values ('!$B$9:$B$19</c:f>
              <c:numCache>
                <c:formatCode>General</c:formatCode>
                <c:ptCount val="11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324727760"/>
        <c:axId val="324726192"/>
      </c:barChart>
      <c:catAx>
        <c:axId val="324727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MX"/>
          </a:p>
        </c:txPr>
        <c:crossAx val="324726192"/>
        <c:crosses val="autoZero"/>
        <c:auto val="1"/>
        <c:lblAlgn val="ctr"/>
        <c:lblOffset val="100"/>
        <c:noMultiLvlLbl val="0"/>
      </c:catAx>
      <c:valAx>
        <c:axId val="32472619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MX"/>
          </a:p>
        </c:txPr>
        <c:crossAx val="3247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ndara" panose="020E0502030303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18198-46CA-4881-B156-792D12516E79}" type="doc">
      <dgm:prSet loTypeId="urn:microsoft.com/office/officeart/2005/8/layout/chevron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CA"/>
        </a:p>
      </dgm:t>
    </dgm:pt>
    <dgm:pt modelId="{8F02DFA6-34B4-4912-8121-569A98E43B6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CA" sz="2000" dirty="0" err="1" smtClean="0">
              <a:latin typeface="Candara" panose="020E0502030303020204" pitchFamily="34" charset="0"/>
            </a:rPr>
            <a:t>Tema</a:t>
          </a:r>
          <a:r>
            <a:rPr lang="en-CA" sz="2000" dirty="0" smtClean="0">
              <a:latin typeface="Candara" panose="020E0502030303020204" pitchFamily="34" charset="0"/>
            </a:rPr>
            <a:t> 1</a:t>
          </a:r>
          <a:endParaRPr lang="en-CA" sz="2000" dirty="0">
            <a:latin typeface="Candara" panose="020E0502030303020204" pitchFamily="34" charset="0"/>
          </a:endParaRPr>
        </a:p>
      </dgm:t>
    </dgm:pt>
    <dgm:pt modelId="{15221C0A-E943-468C-972A-A0FAC0C15729}" type="parTrans" cxnId="{93E7E88D-07AF-46F2-BEB2-277B4196533E}">
      <dgm:prSet/>
      <dgm:spPr/>
      <dgm:t>
        <a:bodyPr/>
        <a:lstStyle/>
        <a:p>
          <a:endParaRPr lang="en-CA" sz="1800">
            <a:latin typeface="Candara" panose="020E0502030303020204" pitchFamily="34" charset="0"/>
          </a:endParaRPr>
        </a:p>
      </dgm:t>
    </dgm:pt>
    <dgm:pt modelId="{E3E0C793-2116-41C3-8D8D-3E2ACC03AE17}" type="sibTrans" cxnId="{93E7E88D-07AF-46F2-BEB2-277B4196533E}">
      <dgm:prSet/>
      <dgm:spPr/>
      <dgm:t>
        <a:bodyPr/>
        <a:lstStyle/>
        <a:p>
          <a:endParaRPr lang="en-CA" sz="1800">
            <a:latin typeface="Candara" panose="020E0502030303020204" pitchFamily="34" charset="0"/>
          </a:endParaRPr>
        </a:p>
      </dgm:t>
    </dgm:pt>
    <dgm:pt modelId="{BFC63F7A-1F9B-40C3-A3A4-DCD7AD540C73}">
      <dgm:prSet phldrT="[Text]" custT="1"/>
      <dgm:spPr/>
      <dgm:t>
        <a:bodyPr/>
        <a:lstStyle/>
        <a:p>
          <a:r>
            <a:rPr lang="es-ES" sz="1800" noProof="0" dirty="0" smtClean="0">
              <a:latin typeface="Candara" panose="020E0502030303020204" pitchFamily="34" charset="0"/>
            </a:rPr>
            <a:t>¿Dónde está la investigación científica de alto nivel?</a:t>
          </a:r>
          <a:endParaRPr lang="es-ES" sz="1800" noProof="0" dirty="0">
            <a:latin typeface="Candara" panose="020E0502030303020204" pitchFamily="34" charset="0"/>
          </a:endParaRPr>
        </a:p>
      </dgm:t>
    </dgm:pt>
    <dgm:pt modelId="{96C37EAC-80CC-421F-866E-D59BA5506732}" type="parTrans" cxnId="{D7333867-739D-42DB-89F0-601488CF1B46}">
      <dgm:prSet/>
      <dgm:spPr/>
      <dgm:t>
        <a:bodyPr/>
        <a:lstStyle/>
        <a:p>
          <a:endParaRPr lang="en-CA" sz="1800">
            <a:latin typeface="Candara" panose="020E0502030303020204" pitchFamily="34" charset="0"/>
          </a:endParaRPr>
        </a:p>
      </dgm:t>
    </dgm:pt>
    <dgm:pt modelId="{59DCE04A-F35F-4726-9659-A13FC1341B0B}" type="sibTrans" cxnId="{D7333867-739D-42DB-89F0-601488CF1B46}">
      <dgm:prSet/>
      <dgm:spPr/>
      <dgm:t>
        <a:bodyPr/>
        <a:lstStyle/>
        <a:p>
          <a:endParaRPr lang="en-CA" sz="1800">
            <a:latin typeface="Candara" panose="020E0502030303020204" pitchFamily="34" charset="0"/>
          </a:endParaRPr>
        </a:p>
      </dgm:t>
    </dgm:pt>
    <dgm:pt modelId="{7055BFF7-4CE4-4D37-8781-2A520A20835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2000" dirty="0" smtClean="0">
              <a:latin typeface="Candara" panose="020E0502030303020204" pitchFamily="34" charset="0"/>
            </a:rPr>
            <a:t>Tema 2</a:t>
          </a:r>
          <a:endParaRPr lang="en-CA" sz="2000" dirty="0">
            <a:latin typeface="Candara" panose="020E0502030303020204" pitchFamily="34" charset="0"/>
          </a:endParaRPr>
        </a:p>
      </dgm:t>
    </dgm:pt>
    <dgm:pt modelId="{A213A648-2482-4907-8CE7-ACD4A60782D5}" type="parTrans" cxnId="{E03B7697-CDE0-4975-8F5C-D3B1EC963158}">
      <dgm:prSet/>
      <dgm:spPr/>
      <dgm:t>
        <a:bodyPr/>
        <a:lstStyle/>
        <a:p>
          <a:endParaRPr lang="en-CA" sz="1800">
            <a:latin typeface="Candara" panose="020E0502030303020204" pitchFamily="34" charset="0"/>
          </a:endParaRPr>
        </a:p>
      </dgm:t>
    </dgm:pt>
    <dgm:pt modelId="{0B500954-7483-4DC0-AFAA-1979AA194E6E}" type="sibTrans" cxnId="{E03B7697-CDE0-4975-8F5C-D3B1EC963158}">
      <dgm:prSet/>
      <dgm:spPr/>
      <dgm:t>
        <a:bodyPr/>
        <a:lstStyle/>
        <a:p>
          <a:endParaRPr lang="en-CA" sz="1800">
            <a:latin typeface="Candara" panose="020E0502030303020204" pitchFamily="34" charset="0"/>
          </a:endParaRPr>
        </a:p>
      </dgm:t>
    </dgm:pt>
    <dgm:pt modelId="{0B29371C-C7D1-4F37-A46B-EDE270D73B7F}">
      <dgm:prSet phldrT="[Text]" custT="1"/>
      <dgm:spPr/>
      <dgm:t>
        <a:bodyPr/>
        <a:lstStyle/>
        <a:p>
          <a:r>
            <a:rPr lang="es-ES" sz="1800" noProof="0" dirty="0" smtClean="0">
              <a:latin typeface="Candara" panose="020E0502030303020204" pitchFamily="34" charset="0"/>
            </a:rPr>
            <a:t>¿Cómo se compara el desarrollo científico de las plataformas?</a:t>
          </a:r>
          <a:endParaRPr lang="en-CA" sz="1800" dirty="0">
            <a:latin typeface="Candara" panose="020E0502030303020204" pitchFamily="34" charset="0"/>
          </a:endParaRPr>
        </a:p>
      </dgm:t>
    </dgm:pt>
    <dgm:pt modelId="{6F4080E4-181F-4CEB-900E-7A3ECA0B6228}" type="parTrans" cxnId="{E06DBB22-6F92-4890-AA92-A36109FDAD3A}">
      <dgm:prSet/>
      <dgm:spPr/>
      <dgm:t>
        <a:bodyPr/>
        <a:lstStyle/>
        <a:p>
          <a:endParaRPr lang="en-CA" sz="1800">
            <a:latin typeface="Candara" panose="020E0502030303020204" pitchFamily="34" charset="0"/>
          </a:endParaRPr>
        </a:p>
      </dgm:t>
    </dgm:pt>
    <dgm:pt modelId="{7BD2D958-51D2-4E8C-951B-527624ABE651}" type="sibTrans" cxnId="{E06DBB22-6F92-4890-AA92-A36109FDAD3A}">
      <dgm:prSet/>
      <dgm:spPr/>
      <dgm:t>
        <a:bodyPr/>
        <a:lstStyle/>
        <a:p>
          <a:endParaRPr lang="en-CA" sz="1800">
            <a:latin typeface="Candara" panose="020E0502030303020204" pitchFamily="34" charset="0"/>
          </a:endParaRPr>
        </a:p>
      </dgm:t>
    </dgm:pt>
    <dgm:pt modelId="{76569CD1-7788-410C-BC14-28A768548FDD}">
      <dgm:prSet phldrT="[Text]" custT="1"/>
      <dgm:spPr/>
      <dgm:t>
        <a:bodyPr/>
        <a:lstStyle/>
        <a:p>
          <a:r>
            <a:rPr lang="es-ES" sz="1800" noProof="0" dirty="0" smtClean="0">
              <a:latin typeface="Candara" panose="020E0502030303020204" pitchFamily="34" charset="0"/>
            </a:rPr>
            <a:t>¿Cuál fue nuestra estrategia de búsqueda?</a:t>
          </a:r>
          <a:endParaRPr lang="en-CA" sz="1800" dirty="0">
            <a:latin typeface="Candara" panose="020E0502030303020204" pitchFamily="34" charset="0"/>
          </a:endParaRPr>
        </a:p>
      </dgm:t>
    </dgm:pt>
    <dgm:pt modelId="{2C699197-564E-47C3-B058-E2E70D51F331}" type="parTrans" cxnId="{F040A4A4-A36C-4CD9-B01B-C2FD13747E85}">
      <dgm:prSet/>
      <dgm:spPr/>
      <dgm:t>
        <a:bodyPr/>
        <a:lstStyle/>
        <a:p>
          <a:endParaRPr lang="es-MX" sz="1800">
            <a:latin typeface="Candara" panose="020E0502030303020204" pitchFamily="34" charset="0"/>
          </a:endParaRPr>
        </a:p>
      </dgm:t>
    </dgm:pt>
    <dgm:pt modelId="{DE99636D-7749-4706-81FA-3FBB0765124A}" type="sibTrans" cxnId="{F040A4A4-A36C-4CD9-B01B-C2FD13747E85}">
      <dgm:prSet/>
      <dgm:spPr/>
      <dgm:t>
        <a:bodyPr/>
        <a:lstStyle/>
        <a:p>
          <a:endParaRPr lang="es-MX" sz="1800">
            <a:latin typeface="Candara" panose="020E0502030303020204" pitchFamily="34" charset="0"/>
          </a:endParaRPr>
        </a:p>
      </dgm:t>
    </dgm:pt>
    <dgm:pt modelId="{1ED876A8-AF6A-43FE-B3DE-D459D6C61F9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s-MX" sz="2000" dirty="0" smtClean="0">
              <a:latin typeface="Candara" panose="020E0502030303020204" pitchFamily="34" charset="0"/>
            </a:rPr>
            <a:t>Tema 3</a:t>
          </a:r>
          <a:endParaRPr lang="es-MX" sz="2000" dirty="0">
            <a:latin typeface="Candara" panose="020E0502030303020204" pitchFamily="34" charset="0"/>
          </a:endParaRPr>
        </a:p>
      </dgm:t>
    </dgm:pt>
    <dgm:pt modelId="{8223E316-E08C-4FBC-8DB2-2B98E7FAF999}" type="parTrans" cxnId="{368D19DF-A3F6-4EB1-AEB5-0090B9FFC810}">
      <dgm:prSet/>
      <dgm:spPr/>
      <dgm:t>
        <a:bodyPr/>
        <a:lstStyle/>
        <a:p>
          <a:endParaRPr lang="es-MX" sz="1800">
            <a:latin typeface="Candara" panose="020E0502030303020204" pitchFamily="34" charset="0"/>
          </a:endParaRPr>
        </a:p>
      </dgm:t>
    </dgm:pt>
    <dgm:pt modelId="{8BCE83F7-1731-4BEB-9EA1-95815E950EF8}" type="sibTrans" cxnId="{368D19DF-A3F6-4EB1-AEB5-0090B9FFC810}">
      <dgm:prSet/>
      <dgm:spPr/>
      <dgm:t>
        <a:bodyPr/>
        <a:lstStyle/>
        <a:p>
          <a:endParaRPr lang="es-MX" sz="1800">
            <a:latin typeface="Candara" panose="020E0502030303020204" pitchFamily="34" charset="0"/>
          </a:endParaRPr>
        </a:p>
      </dgm:t>
    </dgm:pt>
    <dgm:pt modelId="{66E37767-663B-4B97-84DE-87E47E576A00}">
      <dgm:prSet custT="1"/>
      <dgm:spPr/>
      <dgm:t>
        <a:bodyPr/>
        <a:lstStyle/>
        <a:p>
          <a:r>
            <a:rPr lang="es-ES" sz="2000" dirty="0" smtClean="0">
              <a:latin typeface="Candara" panose="020E0502030303020204" pitchFamily="34" charset="0"/>
            </a:rPr>
            <a:t>Tema </a:t>
          </a:r>
          <a:r>
            <a:rPr lang="es-ES" sz="2000" dirty="0" smtClean="0">
              <a:latin typeface="Candara" panose="020E0502030303020204" pitchFamily="34" charset="0"/>
            </a:rPr>
            <a:t>5</a:t>
          </a:r>
          <a:endParaRPr lang="es-MX" sz="2000" dirty="0">
            <a:latin typeface="Candara" panose="020E0502030303020204" pitchFamily="34" charset="0"/>
          </a:endParaRPr>
        </a:p>
      </dgm:t>
    </dgm:pt>
    <dgm:pt modelId="{F4FC8D42-4422-4D52-8632-4B69E3B78081}" type="parTrans" cxnId="{2F1125D4-DC86-4569-A2A0-994162BE070C}">
      <dgm:prSet/>
      <dgm:spPr/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4258774F-ED72-4778-A4EB-F4B6580C0E8A}" type="sibTrans" cxnId="{2F1125D4-DC86-4569-A2A0-994162BE070C}">
      <dgm:prSet/>
      <dgm:spPr/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2A1F1D16-4176-471A-9C19-6ECB00913ADE}">
      <dgm:prSet custT="1"/>
      <dgm:spPr/>
      <dgm:t>
        <a:bodyPr/>
        <a:lstStyle/>
        <a:p>
          <a:r>
            <a:rPr lang="es-ES" sz="1800" dirty="0" smtClean="0">
              <a:latin typeface="Candara" panose="020E0502030303020204" pitchFamily="34" charset="0"/>
            </a:rPr>
            <a:t>¿Qué podemos concluir? ¡Nuevos retos!</a:t>
          </a:r>
          <a:endParaRPr lang="es-MX" sz="1800" dirty="0">
            <a:latin typeface="Candara" panose="020E0502030303020204" pitchFamily="34" charset="0"/>
          </a:endParaRPr>
        </a:p>
      </dgm:t>
    </dgm:pt>
    <dgm:pt modelId="{630EA253-C4BC-4FA4-9DCD-E9DB1B0F7DB4}" type="parTrans" cxnId="{07073E68-C9C4-4D25-AF83-B5EA1DDEA231}">
      <dgm:prSet/>
      <dgm:spPr/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0FE7DEA2-9CC2-410E-AC78-710215F50892}" type="sibTrans" cxnId="{07073E68-C9C4-4D25-AF83-B5EA1DDEA231}">
      <dgm:prSet/>
      <dgm:spPr/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5AE1A25C-8361-4ED0-B10A-5F0C41691A48}">
      <dgm:prSet custT="1"/>
      <dgm:spPr/>
      <dgm:t>
        <a:bodyPr/>
        <a:lstStyle/>
        <a:p>
          <a:r>
            <a:rPr lang="es-MX" sz="2000" dirty="0" smtClean="0">
              <a:latin typeface="Candara" panose="020E0502030303020204" pitchFamily="34" charset="0"/>
            </a:rPr>
            <a:t>Tema 4</a:t>
          </a:r>
          <a:endParaRPr lang="es-MX" sz="2000" dirty="0">
            <a:latin typeface="Candara" panose="020E0502030303020204" pitchFamily="34" charset="0"/>
          </a:endParaRPr>
        </a:p>
      </dgm:t>
    </dgm:pt>
    <dgm:pt modelId="{3F7D6262-5B41-4F6F-8261-FDE1D915D8C2}" type="parTrans" cxnId="{42EC7D46-16C8-4D93-B8A3-03C19C27E723}">
      <dgm:prSet/>
      <dgm:spPr/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0A138526-5E2C-41E6-B05E-394B14BF0B97}" type="sibTrans" cxnId="{42EC7D46-16C8-4D93-B8A3-03C19C27E723}">
      <dgm:prSet/>
      <dgm:spPr/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6BC68C3C-7B9F-47E2-A36E-204D3D30B6B8}">
      <dgm:prSet custT="1"/>
      <dgm:spPr/>
      <dgm:t>
        <a:bodyPr/>
        <a:lstStyle/>
        <a:p>
          <a:r>
            <a:rPr lang="es-MX" sz="1800" dirty="0" smtClean="0">
              <a:latin typeface="Candara" panose="020E0502030303020204" pitchFamily="34" charset="0"/>
            </a:rPr>
            <a:t>¿Qué sugiere la literatura para elegir plataformas?</a:t>
          </a:r>
          <a:endParaRPr lang="es-MX" sz="1800" dirty="0">
            <a:latin typeface="Candara" panose="020E0502030303020204" pitchFamily="34" charset="0"/>
          </a:endParaRPr>
        </a:p>
      </dgm:t>
    </dgm:pt>
    <dgm:pt modelId="{EEEDD70C-8344-4E4C-BCC7-D95369301A63}" type="parTrans" cxnId="{B6DB2B54-31F4-4EF0-82D5-404EC1A765B3}">
      <dgm:prSet/>
      <dgm:spPr/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D25D2FFB-95B6-42CE-B693-B04F9A758E93}" type="sibTrans" cxnId="{B6DB2B54-31F4-4EF0-82D5-404EC1A765B3}">
      <dgm:prSet/>
      <dgm:spPr/>
      <dgm:t>
        <a:bodyPr/>
        <a:lstStyle/>
        <a:p>
          <a:endParaRPr lang="es-MX">
            <a:latin typeface="Candara" panose="020E0502030303020204" pitchFamily="34" charset="0"/>
          </a:endParaRPr>
        </a:p>
      </dgm:t>
    </dgm:pt>
    <dgm:pt modelId="{3B388441-AECD-4FA0-A97B-B30B487175BD}" type="pres">
      <dgm:prSet presAssocID="{E5818198-46CA-4881-B156-792D12516E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AFC939B-B69B-4BD1-9569-4811355FA519}" type="pres">
      <dgm:prSet presAssocID="{8F02DFA6-34B4-4912-8121-569A98E43B65}" presName="composite" presStyleCnt="0"/>
      <dgm:spPr/>
      <dgm:t>
        <a:bodyPr/>
        <a:lstStyle/>
        <a:p>
          <a:endParaRPr lang="es-MX"/>
        </a:p>
      </dgm:t>
    </dgm:pt>
    <dgm:pt modelId="{719CB634-0462-4EFC-A5C4-C1FC1A7E759C}" type="pres">
      <dgm:prSet presAssocID="{8F02DFA6-34B4-4912-8121-569A98E43B6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640341-B739-487A-8911-F27157467DAC}" type="pres">
      <dgm:prSet presAssocID="{8F02DFA6-34B4-4912-8121-569A98E43B6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8E276A-8A81-4EB7-BC16-FB56E892649F}" type="pres">
      <dgm:prSet presAssocID="{E3E0C793-2116-41C3-8D8D-3E2ACC03AE17}" presName="sp" presStyleCnt="0"/>
      <dgm:spPr/>
      <dgm:t>
        <a:bodyPr/>
        <a:lstStyle/>
        <a:p>
          <a:endParaRPr lang="es-MX"/>
        </a:p>
      </dgm:t>
    </dgm:pt>
    <dgm:pt modelId="{E5EB3BA1-D08C-43C8-AA3E-08AF3BEAB5CB}" type="pres">
      <dgm:prSet presAssocID="{7055BFF7-4CE4-4D37-8781-2A520A208358}" presName="composite" presStyleCnt="0"/>
      <dgm:spPr/>
      <dgm:t>
        <a:bodyPr/>
        <a:lstStyle/>
        <a:p>
          <a:endParaRPr lang="es-MX"/>
        </a:p>
      </dgm:t>
    </dgm:pt>
    <dgm:pt modelId="{5F7518DD-8DE1-4930-8E63-EB81F82A1256}" type="pres">
      <dgm:prSet presAssocID="{7055BFF7-4CE4-4D37-8781-2A520A20835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04DABB-006A-4477-9F9F-45E48AB58ECF}" type="pres">
      <dgm:prSet presAssocID="{7055BFF7-4CE4-4D37-8781-2A520A20835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E6A70B-0FA4-490E-84AA-C514D545C7DF}" type="pres">
      <dgm:prSet presAssocID="{0B500954-7483-4DC0-AFAA-1979AA194E6E}" presName="sp" presStyleCnt="0"/>
      <dgm:spPr/>
      <dgm:t>
        <a:bodyPr/>
        <a:lstStyle/>
        <a:p>
          <a:endParaRPr lang="es-MX"/>
        </a:p>
      </dgm:t>
    </dgm:pt>
    <dgm:pt modelId="{2AA4A577-605A-4BE1-8749-9414FBD4B72D}" type="pres">
      <dgm:prSet presAssocID="{1ED876A8-AF6A-43FE-B3DE-D459D6C61F97}" presName="composite" presStyleCnt="0"/>
      <dgm:spPr/>
      <dgm:t>
        <a:bodyPr/>
        <a:lstStyle/>
        <a:p>
          <a:endParaRPr lang="es-MX"/>
        </a:p>
      </dgm:t>
    </dgm:pt>
    <dgm:pt modelId="{8B2D3FE2-EB3F-41FF-BFD4-5610D8380794}" type="pres">
      <dgm:prSet presAssocID="{1ED876A8-AF6A-43FE-B3DE-D459D6C61F9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B5126F-BB93-4ED6-AB2E-6D4994E4A7CD}" type="pres">
      <dgm:prSet presAssocID="{1ED876A8-AF6A-43FE-B3DE-D459D6C61F97}" presName="descendantText" presStyleLbl="alignAcc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3959F7-D513-44BA-8A6E-515AFCB3B570}" type="pres">
      <dgm:prSet presAssocID="{8BCE83F7-1731-4BEB-9EA1-95815E950EF8}" presName="sp" presStyleCnt="0"/>
      <dgm:spPr/>
    </dgm:pt>
    <dgm:pt modelId="{ECC37782-97EE-4BCA-95C2-4C03A98414E0}" type="pres">
      <dgm:prSet presAssocID="{5AE1A25C-8361-4ED0-B10A-5F0C41691A48}" presName="composite" presStyleCnt="0"/>
      <dgm:spPr/>
    </dgm:pt>
    <dgm:pt modelId="{33DA4001-A155-43D4-9EBE-A80174DA0BA8}" type="pres">
      <dgm:prSet presAssocID="{5AE1A25C-8361-4ED0-B10A-5F0C41691A4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969F3B-2DE5-4905-B0C2-998D5840DB66}" type="pres">
      <dgm:prSet presAssocID="{5AE1A25C-8361-4ED0-B10A-5F0C41691A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8D4791-B4C0-47C5-BFA0-ED1C1D6AD302}" type="pres">
      <dgm:prSet presAssocID="{0A138526-5E2C-41E6-B05E-394B14BF0B97}" presName="sp" presStyleCnt="0"/>
      <dgm:spPr/>
    </dgm:pt>
    <dgm:pt modelId="{1D2478A2-F4D4-47A3-82C1-5AF78B1F438A}" type="pres">
      <dgm:prSet presAssocID="{66E37767-663B-4B97-84DE-87E47E576A00}" presName="composite" presStyleCnt="0"/>
      <dgm:spPr/>
    </dgm:pt>
    <dgm:pt modelId="{D2BF930F-7F21-42C6-BADF-10090563404D}" type="pres">
      <dgm:prSet presAssocID="{66E37767-663B-4B97-84DE-87E47E576A0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98746E-2D1B-4002-96C6-596AEB72F8E9}" type="pres">
      <dgm:prSet presAssocID="{66E37767-663B-4B97-84DE-87E47E576A0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F1125D4-DC86-4569-A2A0-994162BE070C}" srcId="{E5818198-46CA-4881-B156-792D12516E79}" destId="{66E37767-663B-4B97-84DE-87E47E576A00}" srcOrd="4" destOrd="0" parTransId="{F4FC8D42-4422-4D52-8632-4B69E3B78081}" sibTransId="{4258774F-ED72-4778-A4EB-F4B6580C0E8A}"/>
    <dgm:cxn modelId="{368D19DF-A3F6-4EB1-AEB5-0090B9FFC810}" srcId="{E5818198-46CA-4881-B156-792D12516E79}" destId="{1ED876A8-AF6A-43FE-B3DE-D459D6C61F97}" srcOrd="2" destOrd="0" parTransId="{8223E316-E08C-4FBC-8DB2-2B98E7FAF999}" sibTransId="{8BCE83F7-1731-4BEB-9EA1-95815E950EF8}"/>
    <dgm:cxn modelId="{17698B04-082F-404B-AEA0-9E87F51BEF44}" type="presOf" srcId="{5AE1A25C-8361-4ED0-B10A-5F0C41691A48}" destId="{33DA4001-A155-43D4-9EBE-A80174DA0BA8}" srcOrd="0" destOrd="0" presId="urn:microsoft.com/office/officeart/2005/8/layout/chevron2"/>
    <dgm:cxn modelId="{58F89B4D-58C1-47FB-9E47-8BC052435DEA}" type="presOf" srcId="{E5818198-46CA-4881-B156-792D12516E79}" destId="{3B388441-AECD-4FA0-A97B-B30B487175BD}" srcOrd="0" destOrd="0" presId="urn:microsoft.com/office/officeart/2005/8/layout/chevron2"/>
    <dgm:cxn modelId="{7C5EA1DD-2FAC-48D8-855E-BCDA26540B1E}" type="presOf" srcId="{8F02DFA6-34B4-4912-8121-569A98E43B65}" destId="{719CB634-0462-4EFC-A5C4-C1FC1A7E759C}" srcOrd="0" destOrd="0" presId="urn:microsoft.com/office/officeart/2005/8/layout/chevron2"/>
    <dgm:cxn modelId="{8CF38583-CABF-446C-AD8C-30142844BBD6}" type="presOf" srcId="{76569CD1-7788-410C-BC14-28A768548FDD}" destId="{AB04DABB-006A-4477-9F9F-45E48AB58ECF}" srcOrd="0" destOrd="0" presId="urn:microsoft.com/office/officeart/2005/8/layout/chevron2"/>
    <dgm:cxn modelId="{B6DB2B54-31F4-4EF0-82D5-404EC1A765B3}" srcId="{5AE1A25C-8361-4ED0-B10A-5F0C41691A48}" destId="{6BC68C3C-7B9F-47E2-A36E-204D3D30B6B8}" srcOrd="0" destOrd="0" parTransId="{EEEDD70C-8344-4E4C-BCC7-D95369301A63}" sibTransId="{D25D2FFB-95B6-42CE-B693-B04F9A758E93}"/>
    <dgm:cxn modelId="{F040A4A4-A36C-4CD9-B01B-C2FD13747E85}" srcId="{7055BFF7-4CE4-4D37-8781-2A520A208358}" destId="{76569CD1-7788-410C-BC14-28A768548FDD}" srcOrd="0" destOrd="0" parTransId="{2C699197-564E-47C3-B058-E2E70D51F331}" sibTransId="{DE99636D-7749-4706-81FA-3FBB0765124A}"/>
    <dgm:cxn modelId="{42EC7D46-16C8-4D93-B8A3-03C19C27E723}" srcId="{E5818198-46CA-4881-B156-792D12516E79}" destId="{5AE1A25C-8361-4ED0-B10A-5F0C41691A48}" srcOrd="3" destOrd="0" parTransId="{3F7D6262-5B41-4F6F-8261-FDE1D915D8C2}" sibTransId="{0A138526-5E2C-41E6-B05E-394B14BF0B97}"/>
    <dgm:cxn modelId="{D7333867-739D-42DB-89F0-601488CF1B46}" srcId="{8F02DFA6-34B4-4912-8121-569A98E43B65}" destId="{BFC63F7A-1F9B-40C3-A3A4-DCD7AD540C73}" srcOrd="0" destOrd="0" parTransId="{96C37EAC-80CC-421F-866E-D59BA5506732}" sibTransId="{59DCE04A-F35F-4726-9659-A13FC1341B0B}"/>
    <dgm:cxn modelId="{E06DBB22-6F92-4890-AA92-A36109FDAD3A}" srcId="{1ED876A8-AF6A-43FE-B3DE-D459D6C61F97}" destId="{0B29371C-C7D1-4F37-A46B-EDE270D73B7F}" srcOrd="0" destOrd="0" parTransId="{6F4080E4-181F-4CEB-900E-7A3ECA0B6228}" sibTransId="{7BD2D958-51D2-4E8C-951B-527624ABE651}"/>
    <dgm:cxn modelId="{93E7E88D-07AF-46F2-BEB2-277B4196533E}" srcId="{E5818198-46CA-4881-B156-792D12516E79}" destId="{8F02DFA6-34B4-4912-8121-569A98E43B65}" srcOrd="0" destOrd="0" parTransId="{15221C0A-E943-468C-972A-A0FAC0C15729}" sibTransId="{E3E0C793-2116-41C3-8D8D-3E2ACC03AE17}"/>
    <dgm:cxn modelId="{57E32DA3-6BE2-4AE4-84A7-C748DE313CCC}" type="presOf" srcId="{7055BFF7-4CE4-4D37-8781-2A520A208358}" destId="{5F7518DD-8DE1-4930-8E63-EB81F82A1256}" srcOrd="0" destOrd="0" presId="urn:microsoft.com/office/officeart/2005/8/layout/chevron2"/>
    <dgm:cxn modelId="{FEF7AC81-76B5-435E-8AA5-9C4A754F4276}" type="presOf" srcId="{1ED876A8-AF6A-43FE-B3DE-D459D6C61F97}" destId="{8B2D3FE2-EB3F-41FF-BFD4-5610D8380794}" srcOrd="0" destOrd="0" presId="urn:microsoft.com/office/officeart/2005/8/layout/chevron2"/>
    <dgm:cxn modelId="{D18372CC-35C8-4889-B078-DD924A8775A4}" type="presOf" srcId="{2A1F1D16-4176-471A-9C19-6ECB00913ADE}" destId="{7198746E-2D1B-4002-96C6-596AEB72F8E9}" srcOrd="0" destOrd="0" presId="urn:microsoft.com/office/officeart/2005/8/layout/chevron2"/>
    <dgm:cxn modelId="{23A61477-E204-43D9-83FF-F6C98D550118}" type="presOf" srcId="{BFC63F7A-1F9B-40C3-A3A4-DCD7AD540C73}" destId="{F7640341-B739-487A-8911-F27157467DAC}" srcOrd="0" destOrd="0" presId="urn:microsoft.com/office/officeart/2005/8/layout/chevron2"/>
    <dgm:cxn modelId="{E03B7697-CDE0-4975-8F5C-D3B1EC963158}" srcId="{E5818198-46CA-4881-B156-792D12516E79}" destId="{7055BFF7-4CE4-4D37-8781-2A520A208358}" srcOrd="1" destOrd="0" parTransId="{A213A648-2482-4907-8CE7-ACD4A60782D5}" sibTransId="{0B500954-7483-4DC0-AFAA-1979AA194E6E}"/>
    <dgm:cxn modelId="{02C65144-5B4B-40A1-831F-2384231352A1}" type="presOf" srcId="{6BC68C3C-7B9F-47E2-A36E-204D3D30B6B8}" destId="{E9969F3B-2DE5-4905-B0C2-998D5840DB66}" srcOrd="0" destOrd="0" presId="urn:microsoft.com/office/officeart/2005/8/layout/chevron2"/>
    <dgm:cxn modelId="{C7EA8B1A-006E-425E-8343-B7826E89C8F0}" type="presOf" srcId="{66E37767-663B-4B97-84DE-87E47E576A00}" destId="{D2BF930F-7F21-42C6-BADF-10090563404D}" srcOrd="0" destOrd="0" presId="urn:microsoft.com/office/officeart/2005/8/layout/chevron2"/>
    <dgm:cxn modelId="{07073E68-C9C4-4D25-AF83-B5EA1DDEA231}" srcId="{66E37767-663B-4B97-84DE-87E47E576A00}" destId="{2A1F1D16-4176-471A-9C19-6ECB00913ADE}" srcOrd="0" destOrd="0" parTransId="{630EA253-C4BC-4FA4-9DCD-E9DB1B0F7DB4}" sibTransId="{0FE7DEA2-9CC2-410E-AC78-710215F50892}"/>
    <dgm:cxn modelId="{F8987668-5E29-44EA-A302-83FC1EA04F7C}" type="presOf" srcId="{0B29371C-C7D1-4F37-A46B-EDE270D73B7F}" destId="{34B5126F-BB93-4ED6-AB2E-6D4994E4A7CD}" srcOrd="0" destOrd="0" presId="urn:microsoft.com/office/officeart/2005/8/layout/chevron2"/>
    <dgm:cxn modelId="{5587D2C9-44FE-4EC4-9BFC-D3FC0EFE628A}" type="presParOf" srcId="{3B388441-AECD-4FA0-A97B-B30B487175BD}" destId="{2AFC939B-B69B-4BD1-9569-4811355FA519}" srcOrd="0" destOrd="0" presId="urn:microsoft.com/office/officeart/2005/8/layout/chevron2"/>
    <dgm:cxn modelId="{4A903B36-C962-4B75-9162-BBA62047DDD3}" type="presParOf" srcId="{2AFC939B-B69B-4BD1-9569-4811355FA519}" destId="{719CB634-0462-4EFC-A5C4-C1FC1A7E759C}" srcOrd="0" destOrd="0" presId="urn:microsoft.com/office/officeart/2005/8/layout/chevron2"/>
    <dgm:cxn modelId="{8788DFDE-EE82-4CF9-8521-CAB3BF3E21E8}" type="presParOf" srcId="{2AFC939B-B69B-4BD1-9569-4811355FA519}" destId="{F7640341-B739-487A-8911-F27157467DAC}" srcOrd="1" destOrd="0" presId="urn:microsoft.com/office/officeart/2005/8/layout/chevron2"/>
    <dgm:cxn modelId="{2CCCD4BB-1976-4B35-8EBD-F90A41BE3991}" type="presParOf" srcId="{3B388441-AECD-4FA0-A97B-B30B487175BD}" destId="{948E276A-8A81-4EB7-BC16-FB56E892649F}" srcOrd="1" destOrd="0" presId="urn:microsoft.com/office/officeart/2005/8/layout/chevron2"/>
    <dgm:cxn modelId="{49C15452-9543-44D9-95F1-3EAF3AF8C903}" type="presParOf" srcId="{3B388441-AECD-4FA0-A97B-B30B487175BD}" destId="{E5EB3BA1-D08C-43C8-AA3E-08AF3BEAB5CB}" srcOrd="2" destOrd="0" presId="urn:microsoft.com/office/officeart/2005/8/layout/chevron2"/>
    <dgm:cxn modelId="{987AF210-EB5F-487D-AEBE-4B96B6642400}" type="presParOf" srcId="{E5EB3BA1-D08C-43C8-AA3E-08AF3BEAB5CB}" destId="{5F7518DD-8DE1-4930-8E63-EB81F82A1256}" srcOrd="0" destOrd="0" presId="urn:microsoft.com/office/officeart/2005/8/layout/chevron2"/>
    <dgm:cxn modelId="{08F1E211-3138-4446-B835-B25F3F9D1DB4}" type="presParOf" srcId="{E5EB3BA1-D08C-43C8-AA3E-08AF3BEAB5CB}" destId="{AB04DABB-006A-4477-9F9F-45E48AB58ECF}" srcOrd="1" destOrd="0" presId="urn:microsoft.com/office/officeart/2005/8/layout/chevron2"/>
    <dgm:cxn modelId="{5A11399B-2FD2-499E-B2BE-AE2CA458D67F}" type="presParOf" srcId="{3B388441-AECD-4FA0-A97B-B30B487175BD}" destId="{E8E6A70B-0FA4-490E-84AA-C514D545C7DF}" srcOrd="3" destOrd="0" presId="urn:microsoft.com/office/officeart/2005/8/layout/chevron2"/>
    <dgm:cxn modelId="{B0D4F77F-91CC-4D4C-84E6-F100C7FBC1E1}" type="presParOf" srcId="{3B388441-AECD-4FA0-A97B-B30B487175BD}" destId="{2AA4A577-605A-4BE1-8749-9414FBD4B72D}" srcOrd="4" destOrd="0" presId="urn:microsoft.com/office/officeart/2005/8/layout/chevron2"/>
    <dgm:cxn modelId="{D685A8D5-87A7-43F3-BDE3-358327FF6255}" type="presParOf" srcId="{2AA4A577-605A-4BE1-8749-9414FBD4B72D}" destId="{8B2D3FE2-EB3F-41FF-BFD4-5610D8380794}" srcOrd="0" destOrd="0" presId="urn:microsoft.com/office/officeart/2005/8/layout/chevron2"/>
    <dgm:cxn modelId="{4CBBF895-E75C-4E96-8984-6430552CD483}" type="presParOf" srcId="{2AA4A577-605A-4BE1-8749-9414FBD4B72D}" destId="{34B5126F-BB93-4ED6-AB2E-6D4994E4A7CD}" srcOrd="1" destOrd="0" presId="urn:microsoft.com/office/officeart/2005/8/layout/chevron2"/>
    <dgm:cxn modelId="{6E3DFD82-4CB2-40F4-B361-7026F1F0D806}" type="presParOf" srcId="{3B388441-AECD-4FA0-A97B-B30B487175BD}" destId="{2F3959F7-D513-44BA-8A6E-515AFCB3B570}" srcOrd="5" destOrd="0" presId="urn:microsoft.com/office/officeart/2005/8/layout/chevron2"/>
    <dgm:cxn modelId="{DC00299A-9498-4049-A950-AC4F11DF965D}" type="presParOf" srcId="{3B388441-AECD-4FA0-A97B-B30B487175BD}" destId="{ECC37782-97EE-4BCA-95C2-4C03A98414E0}" srcOrd="6" destOrd="0" presId="urn:microsoft.com/office/officeart/2005/8/layout/chevron2"/>
    <dgm:cxn modelId="{B175C837-A654-40DC-A863-F5FB990A9445}" type="presParOf" srcId="{ECC37782-97EE-4BCA-95C2-4C03A98414E0}" destId="{33DA4001-A155-43D4-9EBE-A80174DA0BA8}" srcOrd="0" destOrd="0" presId="urn:microsoft.com/office/officeart/2005/8/layout/chevron2"/>
    <dgm:cxn modelId="{93B0EC1F-E24F-40F7-A1D3-FB4FE703F932}" type="presParOf" srcId="{ECC37782-97EE-4BCA-95C2-4C03A98414E0}" destId="{E9969F3B-2DE5-4905-B0C2-998D5840DB66}" srcOrd="1" destOrd="0" presId="urn:microsoft.com/office/officeart/2005/8/layout/chevron2"/>
    <dgm:cxn modelId="{30738705-1A23-4B6D-A56A-12C57D44E66A}" type="presParOf" srcId="{3B388441-AECD-4FA0-A97B-B30B487175BD}" destId="{558D4791-B4C0-47C5-BFA0-ED1C1D6AD302}" srcOrd="7" destOrd="0" presId="urn:microsoft.com/office/officeart/2005/8/layout/chevron2"/>
    <dgm:cxn modelId="{DD14BBCF-8067-4DA7-8485-43017131310A}" type="presParOf" srcId="{3B388441-AECD-4FA0-A97B-B30B487175BD}" destId="{1D2478A2-F4D4-47A3-82C1-5AF78B1F438A}" srcOrd="8" destOrd="0" presId="urn:microsoft.com/office/officeart/2005/8/layout/chevron2"/>
    <dgm:cxn modelId="{B99FCB2E-6408-4BEE-BE25-F30052A6F789}" type="presParOf" srcId="{1D2478A2-F4D4-47A3-82C1-5AF78B1F438A}" destId="{D2BF930F-7F21-42C6-BADF-10090563404D}" srcOrd="0" destOrd="0" presId="urn:microsoft.com/office/officeart/2005/8/layout/chevron2"/>
    <dgm:cxn modelId="{6BA858B7-65BD-4612-89FE-05452D2FA1E9}" type="presParOf" srcId="{1D2478A2-F4D4-47A3-82C1-5AF78B1F438A}" destId="{7198746E-2D1B-4002-96C6-596AEB72F8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B634-0462-4EFC-A5C4-C1FC1A7E759C}">
      <dsp:nvSpPr>
        <dsp:cNvPr id="0" name=""/>
        <dsp:cNvSpPr/>
      </dsp:nvSpPr>
      <dsp:spPr>
        <a:xfrm rot="5400000">
          <a:off x="-151044" y="155617"/>
          <a:ext cx="1006961" cy="704872"/>
        </a:xfrm>
        <a:prstGeom prst="chevron">
          <a:avLst/>
        </a:prstGeom>
        <a:solidFill>
          <a:schemeClr val="accent2">
            <a:lumMod val="50000"/>
          </a:schemeClr>
        </a:solidFill>
        <a:ln w="100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err="1" smtClean="0">
              <a:latin typeface="Candara" panose="020E0502030303020204" pitchFamily="34" charset="0"/>
            </a:rPr>
            <a:t>Tema</a:t>
          </a:r>
          <a:r>
            <a:rPr lang="en-CA" sz="2000" kern="1200" dirty="0" smtClean="0">
              <a:latin typeface="Candara" panose="020E0502030303020204" pitchFamily="34" charset="0"/>
            </a:rPr>
            <a:t> 1</a:t>
          </a:r>
          <a:endParaRPr lang="en-CA" sz="2000" kern="1200" dirty="0">
            <a:latin typeface="Candara" panose="020E0502030303020204" pitchFamily="34" charset="0"/>
          </a:endParaRPr>
        </a:p>
      </dsp:txBody>
      <dsp:txXfrm rot="-5400000">
        <a:off x="1" y="357008"/>
        <a:ext cx="704872" cy="302089"/>
      </dsp:txXfrm>
    </dsp:sp>
    <dsp:sp modelId="{F7640341-B739-487A-8911-F27157467DAC}">
      <dsp:nvSpPr>
        <dsp:cNvPr id="0" name=""/>
        <dsp:cNvSpPr/>
      </dsp:nvSpPr>
      <dsp:spPr>
        <a:xfrm rot="5400000">
          <a:off x="3989810" y="-3280364"/>
          <a:ext cx="654868" cy="7224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>
              <a:latin typeface="Candara" panose="020E0502030303020204" pitchFamily="34" charset="0"/>
            </a:rPr>
            <a:t>¿Dónde está la investigación científica de alto nivel?</a:t>
          </a:r>
          <a:endParaRPr lang="es-ES" sz="1800" kern="1200" noProof="0" dirty="0">
            <a:latin typeface="Candara" panose="020E0502030303020204" pitchFamily="34" charset="0"/>
          </a:endParaRPr>
        </a:p>
      </dsp:txBody>
      <dsp:txXfrm rot="-5400000">
        <a:off x="704872" y="36542"/>
        <a:ext cx="7192777" cy="590932"/>
      </dsp:txXfrm>
    </dsp:sp>
    <dsp:sp modelId="{5F7518DD-8DE1-4930-8E63-EB81F82A1256}">
      <dsp:nvSpPr>
        <dsp:cNvPr id="0" name=""/>
        <dsp:cNvSpPr/>
      </dsp:nvSpPr>
      <dsp:spPr>
        <a:xfrm rot="5400000">
          <a:off x="-151044" y="1044598"/>
          <a:ext cx="1006961" cy="704872"/>
        </a:xfrm>
        <a:prstGeom prst="chevron">
          <a:avLst/>
        </a:prstGeom>
        <a:solidFill>
          <a:schemeClr val="accent2">
            <a:lumMod val="75000"/>
          </a:schemeClr>
        </a:solidFill>
        <a:ln w="10000" cap="flat" cmpd="sng" algn="ctr">
          <a:solidFill>
            <a:schemeClr val="accent2">
              <a:shade val="50000"/>
              <a:hueOff val="24707"/>
              <a:satOff val="-11539"/>
              <a:lumOff val="2034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shade val="50000"/>
              <a:hueOff val="24707"/>
              <a:satOff val="-11539"/>
              <a:lumOff val="20345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ndara" panose="020E0502030303020204" pitchFamily="34" charset="0"/>
            </a:rPr>
            <a:t>Tema 2</a:t>
          </a:r>
          <a:endParaRPr lang="en-CA" sz="2000" kern="1200" dirty="0">
            <a:latin typeface="Candara" panose="020E0502030303020204" pitchFamily="34" charset="0"/>
          </a:endParaRPr>
        </a:p>
      </dsp:txBody>
      <dsp:txXfrm rot="-5400000">
        <a:off x="1" y="1245989"/>
        <a:ext cx="704872" cy="302089"/>
      </dsp:txXfrm>
    </dsp:sp>
    <dsp:sp modelId="{AB04DABB-006A-4477-9F9F-45E48AB58ECF}">
      <dsp:nvSpPr>
        <dsp:cNvPr id="0" name=""/>
        <dsp:cNvSpPr/>
      </dsp:nvSpPr>
      <dsp:spPr>
        <a:xfrm rot="5400000">
          <a:off x="3989983" y="-2391555"/>
          <a:ext cx="654524" cy="7224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shade val="50000"/>
              <a:hueOff val="22686"/>
              <a:satOff val="-11021"/>
              <a:lumOff val="1860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>
              <a:latin typeface="Candara" panose="020E0502030303020204" pitchFamily="34" charset="0"/>
            </a:rPr>
            <a:t>¿Cuál fue nuestra estrategia de búsqueda?</a:t>
          </a:r>
          <a:endParaRPr lang="en-CA" sz="1800" kern="1200" dirty="0">
            <a:latin typeface="Candara" panose="020E0502030303020204" pitchFamily="34" charset="0"/>
          </a:endParaRPr>
        </a:p>
      </dsp:txBody>
      <dsp:txXfrm rot="-5400000">
        <a:off x="704873" y="925506"/>
        <a:ext cx="7192794" cy="590622"/>
      </dsp:txXfrm>
    </dsp:sp>
    <dsp:sp modelId="{8B2D3FE2-EB3F-41FF-BFD4-5610D8380794}">
      <dsp:nvSpPr>
        <dsp:cNvPr id="0" name=""/>
        <dsp:cNvSpPr/>
      </dsp:nvSpPr>
      <dsp:spPr>
        <a:xfrm rot="5400000">
          <a:off x="-151044" y="1933579"/>
          <a:ext cx="1006961" cy="704872"/>
        </a:xfrm>
        <a:prstGeom prst="chevron">
          <a:avLst/>
        </a:prstGeom>
        <a:solidFill>
          <a:schemeClr val="accent2"/>
        </a:solidFill>
        <a:ln w="10000" cap="flat" cmpd="sng" algn="ctr">
          <a:solidFill>
            <a:schemeClr val="accent2">
              <a:shade val="50000"/>
              <a:hueOff val="49414"/>
              <a:satOff val="-23078"/>
              <a:lumOff val="4069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shade val="50000"/>
              <a:hueOff val="49414"/>
              <a:satOff val="-23078"/>
              <a:lumOff val="4069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ndara" panose="020E0502030303020204" pitchFamily="34" charset="0"/>
            </a:rPr>
            <a:t>Tema 3</a:t>
          </a:r>
          <a:endParaRPr lang="es-MX" sz="2000" kern="1200" dirty="0">
            <a:latin typeface="Candara" panose="020E0502030303020204" pitchFamily="34" charset="0"/>
          </a:endParaRPr>
        </a:p>
      </dsp:txBody>
      <dsp:txXfrm rot="-5400000">
        <a:off x="1" y="2134970"/>
        <a:ext cx="704872" cy="302089"/>
      </dsp:txXfrm>
    </dsp:sp>
    <dsp:sp modelId="{34B5126F-BB93-4ED6-AB2E-6D4994E4A7CD}">
      <dsp:nvSpPr>
        <dsp:cNvPr id="0" name=""/>
        <dsp:cNvSpPr/>
      </dsp:nvSpPr>
      <dsp:spPr>
        <a:xfrm rot="5400000">
          <a:off x="3989983" y="-1502574"/>
          <a:ext cx="654524" cy="7224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shade val="50000"/>
              <a:hueOff val="45372"/>
              <a:satOff val="-22042"/>
              <a:lumOff val="37207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>
              <a:latin typeface="Candara" panose="020E0502030303020204" pitchFamily="34" charset="0"/>
            </a:rPr>
            <a:t>¿Cómo se compara el desarrollo científico de las plataformas?</a:t>
          </a:r>
          <a:endParaRPr lang="en-CA" sz="1800" kern="1200" dirty="0">
            <a:latin typeface="Candara" panose="020E0502030303020204" pitchFamily="34" charset="0"/>
          </a:endParaRPr>
        </a:p>
      </dsp:txBody>
      <dsp:txXfrm rot="-5400000">
        <a:off x="704873" y="1814487"/>
        <a:ext cx="7192794" cy="590622"/>
      </dsp:txXfrm>
    </dsp:sp>
    <dsp:sp modelId="{33DA4001-A155-43D4-9EBE-A80174DA0BA8}">
      <dsp:nvSpPr>
        <dsp:cNvPr id="0" name=""/>
        <dsp:cNvSpPr/>
      </dsp:nvSpPr>
      <dsp:spPr>
        <a:xfrm rot="5400000">
          <a:off x="-151044" y="2822560"/>
          <a:ext cx="1006961" cy="704872"/>
        </a:xfrm>
        <a:prstGeom prst="chevron">
          <a:avLst/>
        </a:prstGeom>
        <a:solidFill>
          <a:schemeClr val="accent2">
            <a:shade val="50000"/>
            <a:hueOff val="49414"/>
            <a:satOff val="-23078"/>
            <a:lumOff val="40690"/>
            <a:alphaOff val="0"/>
          </a:schemeClr>
        </a:solidFill>
        <a:ln w="10000" cap="flat" cmpd="sng" algn="ctr">
          <a:solidFill>
            <a:schemeClr val="accent2">
              <a:shade val="50000"/>
              <a:hueOff val="49414"/>
              <a:satOff val="-23078"/>
              <a:lumOff val="4069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shade val="50000"/>
              <a:hueOff val="49414"/>
              <a:satOff val="-23078"/>
              <a:lumOff val="4069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andara" panose="020E0502030303020204" pitchFamily="34" charset="0"/>
            </a:rPr>
            <a:t>Tema 4</a:t>
          </a:r>
          <a:endParaRPr lang="es-MX" sz="2000" kern="1200" dirty="0">
            <a:latin typeface="Candara" panose="020E0502030303020204" pitchFamily="34" charset="0"/>
          </a:endParaRPr>
        </a:p>
      </dsp:txBody>
      <dsp:txXfrm rot="-5400000">
        <a:off x="1" y="3023951"/>
        <a:ext cx="704872" cy="302089"/>
      </dsp:txXfrm>
    </dsp:sp>
    <dsp:sp modelId="{E9969F3B-2DE5-4905-B0C2-998D5840DB66}">
      <dsp:nvSpPr>
        <dsp:cNvPr id="0" name=""/>
        <dsp:cNvSpPr/>
      </dsp:nvSpPr>
      <dsp:spPr>
        <a:xfrm rot="5400000">
          <a:off x="3989983" y="-613593"/>
          <a:ext cx="654524" cy="7224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shade val="50000"/>
              <a:hueOff val="45372"/>
              <a:satOff val="-22042"/>
              <a:lumOff val="37207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Candara" panose="020E0502030303020204" pitchFamily="34" charset="0"/>
            </a:rPr>
            <a:t>¿Qué sugiere la literatura para elegir plataformas?</a:t>
          </a:r>
          <a:endParaRPr lang="es-MX" sz="1800" kern="1200" dirty="0">
            <a:latin typeface="Candara" panose="020E0502030303020204" pitchFamily="34" charset="0"/>
          </a:endParaRPr>
        </a:p>
      </dsp:txBody>
      <dsp:txXfrm rot="-5400000">
        <a:off x="704873" y="2703468"/>
        <a:ext cx="7192794" cy="590622"/>
      </dsp:txXfrm>
    </dsp:sp>
    <dsp:sp modelId="{D2BF930F-7F21-42C6-BADF-10090563404D}">
      <dsp:nvSpPr>
        <dsp:cNvPr id="0" name=""/>
        <dsp:cNvSpPr/>
      </dsp:nvSpPr>
      <dsp:spPr>
        <a:xfrm rot="5400000">
          <a:off x="-151044" y="3711541"/>
          <a:ext cx="1006961" cy="704872"/>
        </a:xfrm>
        <a:prstGeom prst="chevron">
          <a:avLst/>
        </a:prstGeom>
        <a:solidFill>
          <a:schemeClr val="accent2">
            <a:shade val="50000"/>
            <a:hueOff val="24707"/>
            <a:satOff val="-11539"/>
            <a:lumOff val="20345"/>
            <a:alphaOff val="0"/>
          </a:schemeClr>
        </a:solidFill>
        <a:ln w="10000" cap="flat" cmpd="sng" algn="ctr">
          <a:solidFill>
            <a:schemeClr val="accent2">
              <a:shade val="50000"/>
              <a:hueOff val="24707"/>
              <a:satOff val="-11539"/>
              <a:lumOff val="2034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shade val="50000"/>
              <a:hueOff val="24707"/>
              <a:satOff val="-11539"/>
              <a:lumOff val="20345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Candara" panose="020E0502030303020204" pitchFamily="34" charset="0"/>
            </a:rPr>
            <a:t>Tema </a:t>
          </a:r>
          <a:r>
            <a:rPr lang="es-ES" sz="2000" kern="1200" dirty="0" smtClean="0">
              <a:latin typeface="Candara" panose="020E0502030303020204" pitchFamily="34" charset="0"/>
            </a:rPr>
            <a:t>5</a:t>
          </a:r>
          <a:endParaRPr lang="es-MX" sz="2000" kern="1200" dirty="0">
            <a:latin typeface="Candara" panose="020E0502030303020204" pitchFamily="34" charset="0"/>
          </a:endParaRPr>
        </a:p>
      </dsp:txBody>
      <dsp:txXfrm rot="-5400000">
        <a:off x="1" y="3912932"/>
        <a:ext cx="704872" cy="302089"/>
      </dsp:txXfrm>
    </dsp:sp>
    <dsp:sp modelId="{7198746E-2D1B-4002-96C6-596AEB72F8E9}">
      <dsp:nvSpPr>
        <dsp:cNvPr id="0" name=""/>
        <dsp:cNvSpPr/>
      </dsp:nvSpPr>
      <dsp:spPr>
        <a:xfrm rot="5400000">
          <a:off x="3989983" y="275387"/>
          <a:ext cx="654524" cy="7224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shade val="50000"/>
              <a:hueOff val="22686"/>
              <a:satOff val="-11021"/>
              <a:lumOff val="1860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ndara" panose="020E0502030303020204" pitchFamily="34" charset="0"/>
            </a:rPr>
            <a:t>¿Qué podemos concluir? ¡Nuevos retos!</a:t>
          </a:r>
          <a:endParaRPr lang="es-MX" sz="1800" kern="1200" dirty="0">
            <a:latin typeface="Candara" panose="020E0502030303020204" pitchFamily="34" charset="0"/>
          </a:endParaRPr>
        </a:p>
      </dsp:txBody>
      <dsp:txXfrm rot="-5400000">
        <a:off x="704873" y="3592449"/>
        <a:ext cx="7192794" cy="590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F3EB2-F139-4742-9217-4425E2FBD221}" type="datetimeFigureOut">
              <a:rPr lang="es-MX" smtClean="0"/>
              <a:pPr/>
              <a:t>20/08/2014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51649-5F89-4E1E-AE38-66A160A0775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291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48963-4D15-49B4-9929-4BE07E10B5AC}" type="datetimeFigureOut">
              <a:rPr lang="es-MX" smtClean="0"/>
              <a:pPr/>
              <a:t>20/08/2014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95B0-0AEF-4FD6-9338-F96D9532818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56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dirty="0" smtClean="0"/>
              <a:t>Haga</a:t>
            </a:r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dirty="0" smtClean="0"/>
              <a:t>Haga clic para modificar el estilo de subtítulo del patrón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CDFA4-98FF-462D-AB79-9AF6B35CE5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1285860"/>
            <a:ext cx="533400" cy="244476"/>
          </a:xfrm>
          <a:prstGeom prst="rect">
            <a:avLst/>
          </a:prstGeom>
        </p:spPr>
        <p:txBody>
          <a:bodyPr/>
          <a:lstStyle/>
          <a:p>
            <a:fld id="{69ECDFA4-98FF-462D-AB79-9AF6B35CE5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69ECDFA4-98FF-462D-AB79-9AF6B35CE5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28" y="228600"/>
            <a:ext cx="7337320" cy="990600"/>
          </a:xfrm>
        </p:spPr>
        <p:txBody>
          <a:bodyPr/>
          <a:lstStyle>
            <a:lvl1pPr>
              <a:defRPr>
                <a:solidFill>
                  <a:srgbClr val="D9730D"/>
                </a:solidFill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/>
          <a:lstStyle>
            <a:lvl2pPr>
              <a:defRPr sz="2400"/>
            </a:lvl2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</p:txBody>
      </p:sp>
      <p:pic>
        <p:nvPicPr>
          <p:cNvPr id="7" name="6 Imagen" descr="UNAM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82" y="214290"/>
            <a:ext cx="857256" cy="9623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 userDrawn="1"/>
        </p:nvSpPr>
        <p:spPr>
          <a:xfrm>
            <a:off x="3605206" y="6453336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Clausura</a:t>
            </a:r>
            <a:endParaRPr lang="es-MX" sz="12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6444208" y="6442096"/>
            <a:ext cx="2368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MariCarmen González-Videgaray</a:t>
            </a:r>
            <a:endParaRPr lang="es-MX" sz="1200" b="1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15 Rectángulo"/>
          <p:cNvSpPr/>
          <p:nvPr userDrawn="1"/>
        </p:nvSpPr>
        <p:spPr>
          <a:xfrm>
            <a:off x="6357950" y="6357958"/>
            <a:ext cx="142876" cy="50004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rbel" panose="020B0503020204020204" pitchFamily="34" charset="0"/>
            </a:endParaRPr>
          </a:p>
        </p:txBody>
      </p:sp>
      <p:sp>
        <p:nvSpPr>
          <p:cNvPr id="17" name="16 CuadroTexto"/>
          <p:cNvSpPr txBox="1"/>
          <p:nvPr userDrawn="1"/>
        </p:nvSpPr>
        <p:spPr>
          <a:xfrm>
            <a:off x="622272" y="6464369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Seminario de Plataformas Libres</a:t>
            </a:r>
          </a:p>
          <a:p>
            <a:pPr algn="ctr"/>
            <a:endParaRPr lang="es-MX" sz="1200" dirty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17 Rectángulo"/>
          <p:cNvSpPr/>
          <p:nvPr userDrawn="1"/>
        </p:nvSpPr>
        <p:spPr>
          <a:xfrm>
            <a:off x="3143240" y="6357958"/>
            <a:ext cx="142876" cy="50004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rbel" panose="020B05030202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ECDFA4-98FF-462D-AB79-9AF6B35CE559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0" y="12144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69ECDFA4-98FF-462D-AB79-9AF6B35CE5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0" y="1285860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69ECDFA4-98FF-462D-AB79-9AF6B35CE5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128586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CDFA4-98FF-462D-AB79-9AF6B35CE5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CDFA4-98FF-462D-AB79-9AF6B35CE5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1285860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CDFA4-98FF-462D-AB79-9AF6B35CE5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69ECDFA4-98FF-462D-AB79-9AF6B35CE55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ndara" panose="020E0502030303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ndara" panose="020E0502030303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ndara" panose="020E0502030303020204" pitchFamily="34" charset="0"/>
            </a:endParaRPr>
          </a:p>
        </p:txBody>
      </p:sp>
      <p:sp>
        <p:nvSpPr>
          <p:cNvPr id="11" name="1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71470" y="1142984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  <a:latin typeface="Candara" panose="020E0502030303020204" pitchFamily="34" charset="0"/>
              </a:defRPr>
            </a:lvl1pPr>
          </a:lstStyle>
          <a:p>
            <a:fld id="{69ECDFA4-98FF-462D-AB79-9AF6B35CE5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6">
              <a:lumMod val="75000"/>
            </a:schemeClr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cgv@unam.m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5984" y="2862056"/>
            <a:ext cx="6477000" cy="1431040"/>
          </a:xfrm>
        </p:spPr>
        <p:txBody>
          <a:bodyPr>
            <a:noAutofit/>
          </a:bodyPr>
          <a:lstStyle/>
          <a:p>
            <a:pPr algn="r"/>
            <a:r>
              <a:rPr lang="es-MX" sz="3200" b="1" dirty="0"/>
              <a:t>Investigación científica de alto nivel sobre el uso de </a:t>
            </a:r>
            <a:r>
              <a:rPr lang="es-MX" sz="3200" b="1" dirty="0" smtClean="0"/>
              <a:t>PLATAFORMAS LIBRES en el mundo</a:t>
            </a:r>
            <a:endParaRPr lang="es-MX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5984" y="4143380"/>
            <a:ext cx="6705600" cy="1357322"/>
          </a:xfrm>
        </p:spPr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r>
              <a:rPr lang="es-MX" dirty="0" smtClean="0"/>
              <a:t>Ponente 1</a:t>
            </a:r>
            <a:endParaRPr lang="es-MX" dirty="0"/>
          </a:p>
          <a:p>
            <a:r>
              <a:rPr lang="es-MX" dirty="0" smtClean="0"/>
              <a:t>Ponente 2</a:t>
            </a:r>
          </a:p>
          <a:p>
            <a:endParaRPr lang="es-MX" dirty="0"/>
          </a:p>
        </p:txBody>
      </p:sp>
      <p:pic>
        <p:nvPicPr>
          <p:cNvPr id="4" name="3 Imagen" descr="UNA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336" y="245704"/>
            <a:ext cx="1296144" cy="145510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22897" y="6237312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Mistral" panose="03090702030407020403" pitchFamily="66" charset="0"/>
              </a:rPr>
              <a:t>FES Acatlán</a:t>
            </a:r>
            <a:endParaRPr lang="es-MX" dirty="0">
              <a:latin typeface="Mistral" panose="03090702030407020403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65187" y="6228020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Mistral" panose="03090702030407020403" pitchFamily="66" charset="0"/>
              </a:rPr>
              <a:t>Dra. MariCarmen González -Videgaray </a:t>
            </a:r>
            <a:r>
              <a:rPr lang="es-ES" dirty="0" smtClean="0">
                <a:latin typeface="Mistral" panose="03090702030407020403" pitchFamily="66" charset="0"/>
                <a:sym typeface="Wingdings 2"/>
              </a:rPr>
              <a:t></a:t>
            </a:r>
            <a:endParaRPr lang="es-MX" dirty="0">
              <a:latin typeface="Mistral" panose="03090702030407020403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9723" y="4715852"/>
            <a:ext cx="455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</a:rPr>
              <a:t>Clausura del Seminario de Plataformas Libres</a:t>
            </a:r>
            <a:endParaRPr lang="es-MX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Revistas con más publicaciones sobre Moodle, en </a:t>
            </a:r>
            <a:r>
              <a:rPr lang="es-ES" dirty="0" err="1" smtClean="0"/>
              <a:t>Scopus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0744430"/>
              </p:ext>
            </p:extLst>
          </p:nvPr>
        </p:nvGraphicFramePr>
        <p:xfrm>
          <a:off x="612775" y="1600200"/>
          <a:ext cx="8153400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7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Países con más publicaciones sobre Moodle, en </a:t>
            </a:r>
            <a:r>
              <a:rPr lang="es-ES" dirty="0" err="1" smtClean="0"/>
              <a:t>Scopus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03171526"/>
              </p:ext>
            </p:extLst>
          </p:nvPr>
        </p:nvGraphicFramePr>
        <p:xfrm>
          <a:off x="612775" y="1600200"/>
          <a:ext cx="8153400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6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Instituciones con más publicaciones de Moodle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36288749"/>
              </p:ext>
            </p:extLst>
          </p:nvPr>
        </p:nvGraphicFramePr>
        <p:xfrm>
          <a:off x="612775" y="1600200"/>
          <a:ext cx="8153400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6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Autores con más publicaciones de Moodle, en </a:t>
            </a:r>
            <a:r>
              <a:rPr lang="es-ES" dirty="0" err="1" smtClean="0"/>
              <a:t>Scopus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733045"/>
              </p:ext>
            </p:extLst>
          </p:nvPr>
        </p:nvGraphicFramePr>
        <p:xfrm>
          <a:off x="612775" y="1600200"/>
          <a:ext cx="8153400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78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5 artículos más citados en Web of </a:t>
            </a:r>
            <a:r>
              <a:rPr lang="es-ES" dirty="0" err="1" smtClean="0"/>
              <a:t>Science</a:t>
            </a:r>
            <a:endParaRPr lang="es-MX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71612"/>
            <a:ext cx="5182049" cy="460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2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sugiere la literatura para elegir plataformas?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1500494"/>
            <a:ext cx="2952381" cy="2457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2" y="3933056"/>
            <a:ext cx="6114286" cy="2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López, </a:t>
            </a:r>
            <a:r>
              <a:rPr lang="es-MX" sz="2800" dirty="0"/>
              <a:t>J., &amp; </a:t>
            </a:r>
            <a:r>
              <a:rPr lang="es-MX" sz="2800" dirty="0" smtClean="0"/>
              <a:t>Ortega, </a:t>
            </a:r>
            <a:r>
              <a:rPr lang="es-MX" sz="2800" dirty="0"/>
              <a:t>J. </a:t>
            </a:r>
            <a:r>
              <a:rPr lang="es-MX" sz="2800" dirty="0" smtClean="0"/>
              <a:t>Aproximación Pedagógica de las Plataformas Open </a:t>
            </a:r>
            <a:r>
              <a:rPr lang="es-MX" sz="2800" dirty="0" err="1" smtClean="0"/>
              <a:t>Source</a:t>
            </a:r>
            <a:r>
              <a:rPr lang="es-MX" sz="2800" dirty="0" smtClean="0"/>
              <a:t> en las Universidades Españolas.</a:t>
            </a:r>
            <a:endParaRPr lang="es-MX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0462" y="1988840"/>
            <a:ext cx="840829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Aberdour</a:t>
            </a:r>
            <a:r>
              <a:rPr lang="es-MX" dirty="0" smtClean="0"/>
              <a:t>, M. (2007). Open </a:t>
            </a:r>
            <a:r>
              <a:rPr lang="es-MX" dirty="0" err="1" smtClean="0"/>
              <a:t>Source</a:t>
            </a:r>
            <a:r>
              <a:rPr lang="es-MX" dirty="0" smtClean="0"/>
              <a:t> LMS. </a:t>
            </a:r>
            <a:r>
              <a:rPr lang="es-MX" dirty="0" err="1" smtClean="0"/>
              <a:t>Epic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07546" y="1600200"/>
            <a:ext cx="3763858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aprendimos</a:t>
            </a:r>
            <a:r>
              <a:rPr lang="es-MX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¿Moodle… sigue siendo el rey?</a:t>
            </a:r>
          </a:p>
          <a:p>
            <a:r>
              <a:rPr lang="es-MX" dirty="0" smtClean="0"/>
              <a:t>Su “ecosistema” se enriquece.</a:t>
            </a:r>
          </a:p>
          <a:p>
            <a:r>
              <a:rPr lang="es-MX" dirty="0" smtClean="0"/>
              <a:t>Muchas personas lo estudian.</a:t>
            </a:r>
          </a:p>
          <a:p>
            <a:r>
              <a:rPr lang="es-MX" dirty="0" smtClean="0"/>
              <a:t>Debemos participar en esta discusión mundial.</a:t>
            </a:r>
          </a:p>
          <a:p>
            <a:r>
              <a:rPr lang="es-MX" dirty="0" smtClean="0"/>
              <a:t>Seguir evaluando plataformas de manera permanente.</a:t>
            </a:r>
          </a:p>
          <a:p>
            <a:r>
              <a:rPr lang="es-MX" dirty="0" smtClean="0"/>
              <a:t>¡Excelente iniciativa este Seminario!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86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sigue?</a:t>
            </a:r>
            <a:endParaRPr lang="es-MX" dirty="0"/>
          </a:p>
        </p:txBody>
      </p:sp>
      <p:pic>
        <p:nvPicPr>
          <p:cNvPr id="1026" name="Picture 2" descr="http://www.gotowebtalent.com/lab/wp-content/uploads/2014/05/41-Ways-to-Hack-Your-Classroom-With-Google+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2710"/>
            <a:ext cx="6152802" cy="46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/>
          </a:bodyPr>
          <a:lstStyle/>
          <a:p>
            <a:pPr algn="l"/>
            <a:r>
              <a:rPr lang="es-MX" sz="2800" dirty="0" smtClean="0"/>
              <a:t>      Tabla </a:t>
            </a:r>
            <a:r>
              <a:rPr lang="es-MX" sz="2800" dirty="0"/>
              <a:t>de contenido</a:t>
            </a:r>
            <a:endParaRPr lang="en-CA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81238742"/>
              </p:ext>
            </p:extLst>
          </p:nvPr>
        </p:nvGraphicFramePr>
        <p:xfrm>
          <a:off x="615200" y="1647376"/>
          <a:ext cx="792961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08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Libros sobre el tema…</a:t>
            </a:r>
            <a:endParaRPr lang="es-MX" dirty="0"/>
          </a:p>
        </p:txBody>
      </p:sp>
      <p:pic>
        <p:nvPicPr>
          <p:cNvPr id="4" name="Picture 4" descr="http://inteligencianet.files.wordpress.com/2012/02/portadas-de-libros-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00200"/>
            <a:ext cx="3431119" cy="475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nteligencianet.files.wordpress.com/2009/12/portadas-de-libros-0011.jpg?w=2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5" y="2060848"/>
            <a:ext cx="2517746" cy="375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32" y="2060848"/>
            <a:ext cx="2504056" cy="370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8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04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/>
            </a:r>
            <a:br>
              <a:rPr lang="es-MX" dirty="0" smtClean="0">
                <a:solidFill>
                  <a:schemeClr val="tx1"/>
                </a:solidFill>
              </a:rPr>
            </a:br>
            <a:endParaRPr lang="es-MX" dirty="0" smtClean="0">
              <a:solidFill>
                <a:schemeClr val="tx1"/>
              </a:solidFill>
            </a:endParaRPr>
          </a:p>
          <a:p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</a:rPr>
              <a:t>Dra. MariCarmen González Videgaray </a:t>
            </a: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  <a:sym typeface="Wingdings 2"/>
              </a:rPr>
              <a:t> </a:t>
            </a:r>
            <a:r>
              <a:rPr lang="es-MX" sz="2000" dirty="0" smtClean="0">
                <a:solidFill>
                  <a:schemeClr val="tx1"/>
                </a:solidFill>
                <a:sym typeface="Wingdings 2"/>
                <a:hlinkClick r:id="rId2"/>
              </a:rPr>
              <a:t>mcgv@unam.mx</a:t>
            </a:r>
            <a:endParaRPr lang="es-MX" sz="2000" dirty="0" smtClean="0">
              <a:solidFill>
                <a:schemeClr val="tx1"/>
              </a:solidFill>
              <a:sym typeface="Wingdings 2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¡Gracias!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CDFA4-98FF-462D-AB79-9AF6B35CE559}" type="slidenum">
              <a:rPr lang="es-MX" smtClean="0"/>
              <a:pPr/>
              <a:t>21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lamada de nube 10"/>
          <p:cNvSpPr/>
          <p:nvPr/>
        </p:nvSpPr>
        <p:spPr>
          <a:xfrm>
            <a:off x="722437" y="1224290"/>
            <a:ext cx="7776864" cy="4966900"/>
          </a:xfrm>
          <a:prstGeom prst="cloudCallout">
            <a:avLst>
              <a:gd name="adj1" fmla="val -578"/>
              <a:gd name="adj2" fmla="val 471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andara" panose="020E0502030303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rbel" panose="020B0503020204020204" pitchFamily="34" charset="0"/>
              </a:rPr>
              <a:t>Introducción</a:t>
            </a:r>
            <a:endParaRPr lang="es-MX" dirty="0">
              <a:latin typeface="Corbel" panose="020B0503020204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71626" y="5193196"/>
            <a:ext cx="1585690" cy="369332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Candara" panose="020E0502030303020204" pitchFamily="34" charset="0"/>
              </a:rPr>
              <a:t>Lo Desconocido</a:t>
            </a:r>
            <a:endParaRPr lang="es-MX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Nube 12"/>
          <p:cNvSpPr/>
          <p:nvPr/>
        </p:nvSpPr>
        <p:spPr>
          <a:xfrm>
            <a:off x="5097388" y="2169686"/>
            <a:ext cx="2066900" cy="1224136"/>
          </a:xfrm>
          <a:prstGeom prst="cloud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andara" panose="020E0502030303020204" pitchFamily="34" charset="0"/>
              </a:rPr>
              <a:t>Conocimiento</a:t>
            </a:r>
            <a:endParaRPr lang="es-MX" sz="1400" b="1" dirty="0">
              <a:latin typeface="Candara" panose="020E0502030303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59516" y="284364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ndara" panose="020E0502030303020204" pitchFamily="34" charset="0"/>
              </a:rPr>
              <a:t>LIBROS</a:t>
            </a:r>
            <a:endParaRPr lang="es-MX" b="1" dirty="0">
              <a:latin typeface="Candara" panose="020E0502030303020204" pitchFamily="34" charset="0"/>
            </a:endParaRPr>
          </a:p>
        </p:txBody>
      </p:sp>
      <p:sp>
        <p:nvSpPr>
          <p:cNvPr id="9" name="8 Llamada rectangular"/>
          <p:cNvSpPr/>
          <p:nvPr/>
        </p:nvSpPr>
        <p:spPr>
          <a:xfrm>
            <a:off x="6444208" y="4509120"/>
            <a:ext cx="2088232" cy="1368152"/>
          </a:xfrm>
          <a:prstGeom prst="wedgeRectCallout">
            <a:avLst>
              <a:gd name="adj1" fmla="val -41808"/>
              <a:gd name="adj2" fmla="val -1468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ndara" panose="020E0502030303020204" pitchFamily="34" charset="0"/>
              </a:rPr>
              <a:t>Artículos de investigación en revistas especializadas</a:t>
            </a:r>
            <a:endParaRPr lang="es-MX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Llamada ovalada 13"/>
          <p:cNvSpPr/>
          <p:nvPr/>
        </p:nvSpPr>
        <p:spPr>
          <a:xfrm>
            <a:off x="1428728" y="2781754"/>
            <a:ext cx="2423192" cy="1727366"/>
          </a:xfrm>
          <a:prstGeom prst="wedgeEllipseCallout">
            <a:avLst>
              <a:gd name="adj1" fmla="val 107528"/>
              <a:gd name="adj2" fmla="val -3133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andara" panose="020E0502030303020204" pitchFamily="34" charset="0"/>
              </a:rPr>
              <a:t>Frontera del conocimiento</a:t>
            </a:r>
            <a:endParaRPr lang="es-MX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3" grpId="0" animBg="1"/>
      <p:bldP spid="8" grpId="0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1: Web of </a:t>
            </a:r>
            <a:r>
              <a:rPr lang="es-ES" dirty="0" err="1" smtClean="0"/>
              <a:t>Science</a:t>
            </a:r>
            <a:endParaRPr lang="es-MX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4" y="1844824"/>
            <a:ext cx="7936185" cy="4177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2: Scopus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4" y="1700808"/>
            <a:ext cx="7851229" cy="4493034"/>
          </a:xfrm>
          <a:prstGeom prst="rect">
            <a:avLst/>
          </a:prstGeom>
          <a:noFill/>
          <a:ln w="9525">
            <a:solidFill>
              <a:srgbClr val="D973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Perfiles de búsqueda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akai </a:t>
            </a:r>
            <a:r>
              <a:rPr lang="en-US" dirty="0"/>
              <a:t>AND (</a:t>
            </a:r>
            <a:r>
              <a:rPr lang="en-US" dirty="0" err="1"/>
              <a:t>vle</a:t>
            </a:r>
            <a:r>
              <a:rPr lang="en-US" dirty="0"/>
              <a:t> OR "virtual learning environment" OR "learning management system" OR </a:t>
            </a:r>
            <a:r>
              <a:rPr lang="en-US" dirty="0" err="1"/>
              <a:t>lms</a:t>
            </a:r>
            <a:r>
              <a:rPr lang="en-US" dirty="0"/>
              <a:t> OR "learning environment</a:t>
            </a:r>
            <a:r>
              <a:rPr lang="en-US" dirty="0" smtClean="0"/>
              <a:t>")</a:t>
            </a:r>
          </a:p>
          <a:p>
            <a:r>
              <a:rPr lang="en-US" dirty="0" err="1" smtClean="0"/>
              <a:t>Chamilo</a:t>
            </a:r>
            <a:endParaRPr lang="en-US" dirty="0" smtClean="0"/>
          </a:p>
          <a:p>
            <a:r>
              <a:rPr lang="en-US" dirty="0" err="1"/>
              <a:t>ATutor</a:t>
            </a:r>
            <a:endParaRPr lang="en-US" dirty="0"/>
          </a:p>
          <a:p>
            <a:r>
              <a:rPr lang="en-US" dirty="0" smtClean="0"/>
              <a:t>Moodle</a:t>
            </a:r>
          </a:p>
          <a:p>
            <a:r>
              <a:rPr lang="en-US" dirty="0"/>
              <a:t>.</a:t>
            </a:r>
            <a:r>
              <a:rPr lang="en-US" dirty="0" err="1"/>
              <a:t>lrn</a:t>
            </a:r>
            <a:r>
              <a:rPr lang="en-US" dirty="0"/>
              <a:t> AND (learn* OR teach* OR </a:t>
            </a:r>
            <a:r>
              <a:rPr lang="en-US" dirty="0" err="1"/>
              <a:t>educat</a:t>
            </a:r>
            <a:r>
              <a:rPr lang="en-US" dirty="0"/>
              <a:t>*) AND </a:t>
            </a:r>
            <a:r>
              <a:rPr lang="en-US" dirty="0" smtClean="0"/>
              <a:t>software</a:t>
            </a:r>
          </a:p>
          <a:p>
            <a:r>
              <a:rPr lang="en-US" dirty="0" err="1" smtClean="0"/>
              <a:t>OpenMooc</a:t>
            </a:r>
            <a:endParaRPr lang="en-US" dirty="0"/>
          </a:p>
          <a:p>
            <a:r>
              <a:rPr lang="en-US" dirty="0" err="1" smtClean="0"/>
              <a:t>Claroline</a:t>
            </a:r>
            <a:endParaRPr lang="en-US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94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Artículos encontrados</a:t>
            </a:r>
            <a:endParaRPr lang="es-MX" dirty="0"/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1736762"/>
              </p:ext>
            </p:extLst>
          </p:nvPr>
        </p:nvGraphicFramePr>
        <p:xfrm>
          <a:off x="971600" y="2060848"/>
          <a:ext cx="7416824" cy="34899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12035"/>
                <a:gridCol w="3252993"/>
                <a:gridCol w="19517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2800" u="none" strike="noStrike" dirty="0">
                          <a:effectLst/>
                          <a:latin typeface="Candara" panose="020E0502030303020204" pitchFamily="34" charset="0"/>
                        </a:rPr>
                        <a:t>Plataforma</a:t>
                      </a:r>
                      <a:endParaRPr lang="es-MX" sz="28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  <a:latin typeface="Candara" panose="020E0502030303020204" pitchFamily="34" charset="0"/>
                        </a:rPr>
                        <a:t>Web of </a:t>
                      </a:r>
                      <a:r>
                        <a:rPr lang="es-MX" sz="2800" u="none" strike="noStrike" dirty="0" err="1" smtClean="0">
                          <a:effectLst/>
                          <a:latin typeface="Candara" panose="020E0502030303020204" pitchFamily="34" charset="0"/>
                        </a:rPr>
                        <a:t>Science</a:t>
                      </a:r>
                      <a:endParaRPr lang="es-MX" sz="28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Scopus</a:t>
                      </a:r>
                      <a:endParaRPr lang="es-MX" sz="28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Moodle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  <a:latin typeface="Candara" panose="020E0502030303020204" pitchFamily="34" charset="0"/>
                        </a:rPr>
                        <a:t>135</a:t>
                      </a:r>
                      <a:endParaRPr lang="es-MX" sz="2800" b="0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 smtClean="0">
                          <a:effectLst/>
                          <a:latin typeface="Candara" panose="020E0502030303020204" pitchFamily="34" charset="0"/>
                        </a:rPr>
                        <a:t>1,597</a:t>
                      </a:r>
                      <a:endParaRPr lang="es-MX" sz="2800" b="0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2800" u="none" strike="noStrike" dirty="0" err="1">
                          <a:effectLst/>
                          <a:latin typeface="Candara" panose="020E0502030303020204" pitchFamily="34" charset="0"/>
                        </a:rPr>
                        <a:t>Sakai</a:t>
                      </a:r>
                      <a:endParaRPr lang="es-MX" sz="2800" b="0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  <a:latin typeface="Candara" panose="020E0502030303020204" pitchFamily="34" charset="0"/>
                        </a:rPr>
                        <a:t>76</a:t>
                      </a:r>
                      <a:endParaRPr lang="es-MX" sz="2800" b="0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Claroline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  <a:latin typeface="Candara" panose="020E0502030303020204" pitchFamily="34" charset="0"/>
                        </a:rPr>
                        <a:t>30</a:t>
                      </a:r>
                      <a:endParaRPr lang="es-MX" sz="2800" b="0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ATutor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  <a:latin typeface="Candara" panose="020E0502030303020204" pitchFamily="34" charset="0"/>
                        </a:rPr>
                        <a:t>19</a:t>
                      </a:r>
                      <a:endParaRPr lang="es-MX" sz="2800" b="0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Chamilo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lang="es-MX" sz="2800" b="0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.LRN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s-MX" sz="2800" b="0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OpenMOOC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s-MX" sz="2800" b="0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800" u="none" strike="noStrike" dirty="0">
                          <a:effectLst/>
                          <a:latin typeface="Candara" panose="020E0502030303020204" pitchFamily="34" charset="0"/>
                        </a:rPr>
                        <a:t>0</a:t>
                      </a:r>
                      <a:endParaRPr lang="es-MX" sz="2800" b="0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2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Artículos sobre Moodle en </a:t>
            </a:r>
            <a:r>
              <a:rPr lang="es-ES" dirty="0" err="1" smtClean="0"/>
              <a:t>Scopus</a:t>
            </a:r>
            <a:r>
              <a:rPr lang="es-ES" dirty="0" smtClean="0"/>
              <a:t>, por año</a:t>
            </a:r>
            <a:endParaRPr lang="es-MX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7901170"/>
              </p:ext>
            </p:extLst>
          </p:nvPr>
        </p:nvGraphicFramePr>
        <p:xfrm>
          <a:off x="612775" y="1600200"/>
          <a:ext cx="8153400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Artículos sobre Moodle en </a:t>
            </a:r>
            <a:r>
              <a:rPr lang="es-ES" dirty="0" err="1" smtClean="0"/>
              <a:t>Scopus</a:t>
            </a:r>
            <a:r>
              <a:rPr lang="es-ES" dirty="0" smtClean="0"/>
              <a:t>, por área 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1235693"/>
              </p:ext>
            </p:extLst>
          </p:nvPr>
        </p:nvGraphicFramePr>
        <p:xfrm>
          <a:off x="612775" y="1600200"/>
          <a:ext cx="8153400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44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14">
      <a:dk1>
        <a:sysClr val="windowText" lastClr="000000"/>
      </a:dk1>
      <a:lt1>
        <a:sysClr val="window" lastClr="FFFFFF"/>
      </a:lt1>
      <a:dk2>
        <a:srgbClr val="FFFFFF"/>
      </a:dk2>
      <a:lt2>
        <a:srgbClr val="FBEEC9"/>
      </a:lt2>
      <a:accent1>
        <a:srgbClr val="F0A22E"/>
      </a:accent1>
      <a:accent2>
        <a:srgbClr val="BFC327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1605</TotalTime>
  <Words>348</Words>
  <Application>Microsoft Office PowerPoint</Application>
  <PresentationFormat>Presentación en pantalla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Calibri</vt:lpstr>
      <vt:lpstr>Candara</vt:lpstr>
      <vt:lpstr>Corbel</vt:lpstr>
      <vt:lpstr>Mistral</vt:lpstr>
      <vt:lpstr>Tw Cen MT</vt:lpstr>
      <vt:lpstr>Wingdings</vt:lpstr>
      <vt:lpstr>Wingdings 2</vt:lpstr>
      <vt:lpstr>Intermedio</vt:lpstr>
      <vt:lpstr>Investigación científica de alto nivel sobre el uso de PLATAFORMAS LIBRES en el mundo</vt:lpstr>
      <vt:lpstr>      Tabla de contenido</vt:lpstr>
      <vt:lpstr>Introducción</vt:lpstr>
      <vt:lpstr>1: Web of Science</vt:lpstr>
      <vt:lpstr>2: Scopus</vt:lpstr>
      <vt:lpstr>Perfiles de búsqueda</vt:lpstr>
      <vt:lpstr>Artículos encontrados</vt:lpstr>
      <vt:lpstr>Artículos sobre Moodle en Scopus, por año</vt:lpstr>
      <vt:lpstr>Artículos sobre Moodle en Scopus, por área </vt:lpstr>
      <vt:lpstr>Revistas con más publicaciones sobre Moodle, en Scopus</vt:lpstr>
      <vt:lpstr>Países con más publicaciones sobre Moodle, en Scopus</vt:lpstr>
      <vt:lpstr>Instituciones con más publicaciones de Moodle</vt:lpstr>
      <vt:lpstr>Autores con más publicaciones de Moodle, en Scopus</vt:lpstr>
      <vt:lpstr>Los 5 artículos más citados en Web of Science</vt:lpstr>
      <vt:lpstr>¿Qué sugiere la literatura para elegir plataformas?</vt:lpstr>
      <vt:lpstr>López, J., &amp; Ortega, J. Aproximación Pedagógica de las Plataformas Open Source en las Universidades Españolas.</vt:lpstr>
      <vt:lpstr>Aberdour, M. (2007). Open Source LMS. Epic.</vt:lpstr>
      <vt:lpstr>¿Qué aprendimos?</vt:lpstr>
      <vt:lpstr>¿Qué sigue?</vt:lpstr>
      <vt:lpstr>Libros sobre el tema…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instruccional en Moodle</dc:title>
  <dc:creator>Usuario</dc:creator>
  <cp:lastModifiedBy>MariCarmen González Videgarray</cp:lastModifiedBy>
  <cp:revision>79</cp:revision>
  <dcterms:created xsi:type="dcterms:W3CDTF">2012-03-26T22:47:58Z</dcterms:created>
  <dcterms:modified xsi:type="dcterms:W3CDTF">2014-08-21T04:11:55Z</dcterms:modified>
</cp:coreProperties>
</file>